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6" r:id="rId1"/>
    <p:sldMasterId id="2147483728" r:id="rId2"/>
    <p:sldMasterId id="2147483729" r:id="rId3"/>
    <p:sldMasterId id="2147483730" r:id="rId4"/>
  </p:sldMasterIdLst>
  <p:notesMasterIdLst>
    <p:notesMasterId r:id="rId34"/>
  </p:notesMasterIdLst>
  <p:handoutMasterIdLst>
    <p:handoutMasterId r:id="rId35"/>
  </p:handoutMasterIdLst>
  <p:sldIdLst>
    <p:sldId id="291" r:id="rId5"/>
    <p:sldId id="323" r:id="rId6"/>
    <p:sldId id="311" r:id="rId7"/>
    <p:sldId id="312" r:id="rId8"/>
    <p:sldId id="313" r:id="rId9"/>
    <p:sldId id="274" r:id="rId10"/>
    <p:sldId id="295" r:id="rId11"/>
    <p:sldId id="309" r:id="rId12"/>
    <p:sldId id="322" r:id="rId13"/>
    <p:sldId id="275" r:id="rId14"/>
    <p:sldId id="296" r:id="rId15"/>
    <p:sldId id="314" r:id="rId16"/>
    <p:sldId id="315" r:id="rId17"/>
    <p:sldId id="316" r:id="rId18"/>
    <p:sldId id="317" r:id="rId19"/>
    <p:sldId id="320" r:id="rId20"/>
    <p:sldId id="297" r:id="rId21"/>
    <p:sldId id="304" r:id="rId22"/>
    <p:sldId id="301" r:id="rId23"/>
    <p:sldId id="305" r:id="rId24"/>
    <p:sldId id="280" r:id="rId25"/>
    <p:sldId id="281" r:id="rId26"/>
    <p:sldId id="293" r:id="rId27"/>
    <p:sldId id="308" r:id="rId28"/>
    <p:sldId id="284" r:id="rId29"/>
    <p:sldId id="294" r:id="rId30"/>
    <p:sldId id="285" r:id="rId31"/>
    <p:sldId id="286" r:id="rId32"/>
    <p:sldId id="287" r:id="rId33"/>
  </p:sldIdLst>
  <p:sldSz cx="12192000" cy="6858000"/>
  <p:notesSz cx="7010400" cy="92964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C1AC"/>
    <a:srgbClr val="532971"/>
    <a:srgbClr val="F1F5E7"/>
    <a:srgbClr val="E8F4E9"/>
    <a:srgbClr val="EBF2EA"/>
    <a:srgbClr val="F1F1EB"/>
    <a:srgbClr val="E5E8DC"/>
    <a:srgbClr val="E7EED6"/>
    <a:srgbClr val="E4F2D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48" autoAdjust="0"/>
    <p:restoredTop sz="87456" autoAdjust="0"/>
  </p:normalViewPr>
  <p:slideViewPr>
    <p:cSldViewPr snapToGrid="0">
      <p:cViewPr varScale="1">
        <p:scale>
          <a:sx n="97" d="100"/>
          <a:sy n="97" d="100"/>
        </p:scale>
        <p:origin x="960" y="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Lst>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3" d="100"/>
          <a:sy n="83" d="100"/>
        </p:scale>
        <p:origin x="3810"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slideMaster" Target="slideMasters/slideMaster3.xml"/></Relationships>
</file>

<file path=ppt/_rels/viewProps.xml.rels><?xml version="1.0" encoding="UTF-8" standalone="yes"?>
<Relationships xmlns="http://schemas.openxmlformats.org/package/2006/relationships"><Relationship Id="rId8" Type="http://schemas.openxmlformats.org/officeDocument/2006/relationships/slide" Target="slides/slide15.xml"/><Relationship Id="rId13" Type="http://schemas.openxmlformats.org/officeDocument/2006/relationships/slide" Target="slides/slide20.xml"/><Relationship Id="rId3" Type="http://schemas.openxmlformats.org/officeDocument/2006/relationships/slide" Target="slides/slide9.xml"/><Relationship Id="rId7" Type="http://schemas.openxmlformats.org/officeDocument/2006/relationships/slide" Target="slides/slide14.xml"/><Relationship Id="rId12" Type="http://schemas.openxmlformats.org/officeDocument/2006/relationships/slide" Target="slides/slide19.xml"/><Relationship Id="rId2" Type="http://schemas.openxmlformats.org/officeDocument/2006/relationships/slide" Target="slides/slide6.xml"/><Relationship Id="rId1" Type="http://schemas.openxmlformats.org/officeDocument/2006/relationships/slide" Target="slides/slide1.xml"/><Relationship Id="rId6" Type="http://schemas.openxmlformats.org/officeDocument/2006/relationships/slide" Target="slides/slide12.xml"/><Relationship Id="rId11" Type="http://schemas.openxmlformats.org/officeDocument/2006/relationships/slide" Target="slides/slide18.xml"/><Relationship Id="rId5" Type="http://schemas.openxmlformats.org/officeDocument/2006/relationships/slide" Target="slides/slide11.xml"/><Relationship Id="rId10" Type="http://schemas.openxmlformats.org/officeDocument/2006/relationships/slide" Target="slides/slide17.xml"/><Relationship Id="rId4" Type="http://schemas.openxmlformats.org/officeDocument/2006/relationships/slide" Target="slides/slide10.xml"/><Relationship Id="rId9" Type="http://schemas.openxmlformats.org/officeDocument/2006/relationships/slide" Target="slides/slide16.xml"/><Relationship Id="rId14" Type="http://schemas.openxmlformats.org/officeDocument/2006/relationships/slide" Target="slides/slide2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pieChart>
        <c:varyColors val="1"/>
        <c:ser>
          <c:idx val="0"/>
          <c:order val="0"/>
          <c:tx>
            <c:strRef>
              <c:f>Sheet1!$B$1</c:f>
              <c:strCache>
                <c:ptCount val="1"/>
                <c:pt idx="0">
                  <c:v>Sales</c:v>
                </c:pt>
              </c:strCache>
            </c:strRef>
          </c:tx>
          <c:dPt>
            <c:idx val="0"/>
            <c:bubble3D val="0"/>
            <c:spPr>
              <a:pattFill prst="ltUpDiag">
                <a:fgClr>
                  <a:schemeClr val="accent6">
                    <a:shade val="58000"/>
                  </a:schemeClr>
                </a:fgClr>
                <a:bgClr>
                  <a:schemeClr val="accent6">
                    <a:shade val="58000"/>
                    <a:lumMod val="20000"/>
                    <a:lumOff val="80000"/>
                  </a:schemeClr>
                </a:bgClr>
              </a:pattFill>
              <a:ln w="19050">
                <a:solidFill>
                  <a:schemeClr val="lt1"/>
                </a:solidFill>
              </a:ln>
              <a:effectLst>
                <a:innerShdw blurRad="114300">
                  <a:schemeClr val="accent6">
                    <a:shade val="58000"/>
                  </a:schemeClr>
                </a:innerShdw>
              </a:effectLst>
            </c:spPr>
            <c:extLst>
              <c:ext xmlns:c16="http://schemas.microsoft.com/office/drawing/2014/chart" uri="{C3380CC4-5D6E-409C-BE32-E72D297353CC}">
                <c16:uniqueId val="{00000001-2BC2-4390-A23A-A865A1B23BB4}"/>
              </c:ext>
            </c:extLst>
          </c:dPt>
          <c:dPt>
            <c:idx val="1"/>
            <c:bubble3D val="0"/>
            <c:spPr>
              <a:pattFill prst="ltUpDiag">
                <a:fgClr>
                  <a:schemeClr val="accent6">
                    <a:shade val="86000"/>
                  </a:schemeClr>
                </a:fgClr>
                <a:bgClr>
                  <a:schemeClr val="accent6">
                    <a:shade val="86000"/>
                    <a:lumMod val="20000"/>
                    <a:lumOff val="80000"/>
                  </a:schemeClr>
                </a:bgClr>
              </a:pattFill>
              <a:ln w="19050">
                <a:solidFill>
                  <a:schemeClr val="lt1"/>
                </a:solidFill>
              </a:ln>
              <a:effectLst>
                <a:innerShdw blurRad="114300">
                  <a:schemeClr val="accent6">
                    <a:shade val="86000"/>
                  </a:schemeClr>
                </a:innerShdw>
              </a:effectLst>
            </c:spPr>
            <c:extLst>
              <c:ext xmlns:c16="http://schemas.microsoft.com/office/drawing/2014/chart" uri="{C3380CC4-5D6E-409C-BE32-E72D297353CC}">
                <c16:uniqueId val="{00000003-2BC2-4390-A23A-A865A1B23BB4}"/>
              </c:ext>
            </c:extLst>
          </c:dPt>
          <c:dPt>
            <c:idx val="2"/>
            <c:bubble3D val="0"/>
            <c:spPr>
              <a:pattFill prst="ltUpDiag">
                <a:fgClr>
                  <a:schemeClr val="accent6">
                    <a:tint val="86000"/>
                  </a:schemeClr>
                </a:fgClr>
                <a:bgClr>
                  <a:schemeClr val="accent6">
                    <a:tint val="86000"/>
                    <a:lumMod val="20000"/>
                    <a:lumOff val="80000"/>
                  </a:schemeClr>
                </a:bgClr>
              </a:pattFill>
              <a:ln w="19050">
                <a:solidFill>
                  <a:schemeClr val="lt1"/>
                </a:solidFill>
              </a:ln>
              <a:effectLst>
                <a:innerShdw blurRad="114300">
                  <a:schemeClr val="accent6">
                    <a:tint val="86000"/>
                  </a:schemeClr>
                </a:innerShdw>
              </a:effectLst>
            </c:spPr>
            <c:extLst>
              <c:ext xmlns:c16="http://schemas.microsoft.com/office/drawing/2014/chart" uri="{C3380CC4-5D6E-409C-BE32-E72D297353CC}">
                <c16:uniqueId val="{00000005-2BC2-4390-A23A-A865A1B23BB4}"/>
              </c:ext>
            </c:extLst>
          </c:dPt>
          <c:dPt>
            <c:idx val="3"/>
            <c:bubble3D val="0"/>
            <c:spPr>
              <a:pattFill prst="ltUpDiag">
                <a:fgClr>
                  <a:schemeClr val="accent6">
                    <a:tint val="58000"/>
                  </a:schemeClr>
                </a:fgClr>
                <a:bgClr>
                  <a:schemeClr val="accent6">
                    <a:tint val="58000"/>
                    <a:lumMod val="20000"/>
                    <a:lumOff val="80000"/>
                  </a:schemeClr>
                </a:bgClr>
              </a:pattFill>
              <a:ln w="19050">
                <a:solidFill>
                  <a:schemeClr val="lt1"/>
                </a:solidFill>
              </a:ln>
              <a:effectLst>
                <a:innerShdw blurRad="114300">
                  <a:schemeClr val="accent6">
                    <a:tint val="58000"/>
                  </a:schemeClr>
                </a:innerShdw>
              </a:effectLst>
            </c:spPr>
            <c:extLst>
              <c:ext xmlns:c16="http://schemas.microsoft.com/office/drawing/2014/chart" uri="{C3380CC4-5D6E-409C-BE32-E72D297353CC}">
                <c16:uniqueId val="{00000007-2BC2-4390-A23A-A865A1B23BB4}"/>
              </c:ext>
            </c:extLst>
          </c:dPt>
          <c:dLbls>
            <c:dLbl>
              <c:idx val="0"/>
              <c:layout>
                <c:manualLayout>
                  <c:x val="-0.17557416758871805"/>
                  <c:y val="0.11706992929886934"/>
                </c:manualLayout>
              </c:layout>
              <c:tx>
                <c:rich>
                  <a:bodyPr/>
                  <a:lstStyle/>
                  <a:p>
                    <a:fld id="{D7FC574C-CC29-4DE6-BD69-75778CE0623E}" type="CATEGORYNAME">
                      <a:rPr lang="fa-IR"/>
                      <a:pPr/>
                      <a:t>[CATEGORY NAME]</a:t>
                    </a:fld>
                    <a:r>
                      <a:rPr lang="fa-IR" baseline="0" dirty="0"/>
                      <a:t>
</a:t>
                    </a:r>
                    <a:r>
                      <a:rPr lang="fa-IR" baseline="0" dirty="0" smtClean="0"/>
                      <a:t>؟؟؟%</a:t>
                    </a:r>
                  </a:p>
                </c:rich>
              </c:tx>
              <c:dLblPos val="bestFit"/>
              <c:showLegendKey val="0"/>
              <c:showVal val="0"/>
              <c:showCatName val="1"/>
              <c:showSerName val="0"/>
              <c:showPercent val="1"/>
              <c:showBubbleSize val="0"/>
              <c:extLst>
                <c:ext xmlns:c15="http://schemas.microsoft.com/office/drawing/2012/chart" uri="{CE6537A1-D6FC-4f65-9D91-7224C49458BB}">
                  <c15:layout>
                    <c:manualLayout>
                      <c:w val="0.23591791940855608"/>
                      <c:h val="0.25131562241052097"/>
                    </c:manualLayout>
                  </c15:layout>
                  <c15:dlblFieldTable/>
                  <c15:showDataLabelsRange val="0"/>
                </c:ext>
                <c:ext xmlns:c16="http://schemas.microsoft.com/office/drawing/2014/chart" uri="{C3380CC4-5D6E-409C-BE32-E72D297353CC}">
                  <c16:uniqueId val="{00000001-2BC2-4390-A23A-A865A1B23BB4}"/>
                </c:ext>
              </c:extLst>
            </c:dLbl>
            <c:dLbl>
              <c:idx val="1"/>
              <c:layout>
                <c:manualLayout>
                  <c:x val="0.1665917933273989"/>
                  <c:y val="-0.17593254657721"/>
                </c:manualLayout>
              </c:layout>
              <c:tx>
                <c:rich>
                  <a:bodyPr/>
                  <a:lstStyle/>
                  <a:p>
                    <a:fld id="{76F26CA3-7D19-41A2-B242-D9DB75FB0263}" type="CATEGORYNAME">
                      <a:rPr lang="fa-IR" dirty="0"/>
                      <a:pPr/>
                      <a:t>[CATEGORY NAME]</a:t>
                    </a:fld>
                    <a:r>
                      <a:rPr lang="fa-IR" baseline="0" dirty="0"/>
                      <a:t>
</a:t>
                    </a:r>
                    <a:r>
                      <a:rPr lang="fa-IR" baseline="0" dirty="0" smtClean="0"/>
                      <a:t>%؟؟؟</a:t>
                    </a:r>
                  </a:p>
                </c:rich>
              </c:tx>
              <c:dLblPos val="bestFit"/>
              <c:showLegendKey val="0"/>
              <c:showVal val="0"/>
              <c:showCatName val="1"/>
              <c:showSerName val="0"/>
              <c:showPercent val="1"/>
              <c:showBubbleSize val="0"/>
              <c:extLst>
                <c:ext xmlns:c15="http://schemas.microsoft.com/office/drawing/2012/chart" uri="{CE6537A1-D6FC-4f65-9D91-7224C49458BB}">
                  <c15:layout>
                    <c:manualLayout>
                      <c:w val="0.3045275492292206"/>
                      <c:h val="0.36901705046644034"/>
                    </c:manualLayout>
                  </c15:layout>
                  <c15:dlblFieldTable/>
                  <c15:showDataLabelsRange val="0"/>
                </c:ext>
                <c:ext xmlns:c16="http://schemas.microsoft.com/office/drawing/2014/chart" uri="{C3380CC4-5D6E-409C-BE32-E72D297353CC}">
                  <c16:uniqueId val="{00000003-2BC2-4390-A23A-A865A1B23BB4}"/>
                </c:ext>
              </c:extLst>
            </c:dLbl>
            <c:dLbl>
              <c:idx val="2"/>
              <c:delete val="1"/>
              <c:extLst>
                <c:ext xmlns:c15="http://schemas.microsoft.com/office/drawing/2012/chart" uri="{CE6537A1-D6FC-4f65-9D91-7224C49458BB}"/>
                <c:ext xmlns:c16="http://schemas.microsoft.com/office/drawing/2014/chart" uri="{C3380CC4-5D6E-409C-BE32-E72D297353CC}">
                  <c16:uniqueId val="{00000005-2BC2-4390-A23A-A865A1B23BB4}"/>
                </c:ext>
              </c:extLst>
            </c:dLbl>
            <c:dLbl>
              <c:idx val="3"/>
              <c:delete val="1"/>
              <c:extLst>
                <c:ext xmlns:c15="http://schemas.microsoft.com/office/drawing/2012/chart" uri="{CE6537A1-D6FC-4f65-9D91-7224C49458BB}"/>
                <c:ext xmlns:c16="http://schemas.microsoft.com/office/drawing/2014/chart" uri="{C3380CC4-5D6E-409C-BE32-E72D297353CC}">
                  <c16:uniqueId val="{00000007-2BC2-4390-A23A-A865A1B23BB4}"/>
                </c:ext>
              </c:extLst>
            </c:dLbl>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B Nazanin" panose="00000400000000000000" pitchFamily="2" charset="-78"/>
                  </a:defRPr>
                </a:pPr>
                <a:endParaRPr lang="fa-IR"/>
              </a:p>
            </c:txPr>
            <c:dLblPos val="inEnd"/>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Sheet1!$A$2:$A$5</c:f>
              <c:strCache>
                <c:ptCount val="2"/>
                <c:pt idx="0">
                  <c:v>دولتی</c:v>
                </c:pt>
                <c:pt idx="1">
                  <c:v>غیردولتی</c:v>
                </c:pt>
              </c:strCache>
            </c:strRef>
          </c:cat>
          <c:val>
            <c:numRef>
              <c:f>Sheet1!$B$2:$B$5</c:f>
              <c:numCache>
                <c:formatCode>General</c:formatCode>
                <c:ptCount val="4"/>
                <c:pt idx="0">
                  <c:v>49</c:v>
                </c:pt>
                <c:pt idx="1">
                  <c:v>51</c:v>
                </c:pt>
              </c:numCache>
            </c:numRef>
          </c:val>
          <c:extLst>
            <c:ext xmlns:c16="http://schemas.microsoft.com/office/drawing/2014/chart" uri="{C3380CC4-5D6E-409C-BE32-E72D297353CC}">
              <c16:uniqueId val="{00000008-2BC2-4390-A23A-A865A1B23BB4}"/>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zero"/>
    <c:showDLblsOverMax val="0"/>
  </c:chart>
  <c:spPr>
    <a:noFill/>
    <a:ln>
      <a:noFill/>
    </a:ln>
    <a:effectLst/>
  </c:spPr>
  <c:txPr>
    <a:bodyPr/>
    <a:lstStyle/>
    <a:p>
      <a:pPr>
        <a:defRPr sz="1400" b="1">
          <a:cs typeface="B Nazanin" panose="00000400000000000000" pitchFamily="2" charset="-78"/>
        </a:defRPr>
      </a:pPr>
      <a:endParaRPr lang="fa-IR"/>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37840" cy="466434"/>
          </a:xfrm>
          <a:prstGeom prst="rect">
            <a:avLst/>
          </a:prstGeom>
        </p:spPr>
        <p:txBody>
          <a:bodyPr vert="horz" lIns="91427" tIns="45713" rIns="91427" bIns="45713" rtlCol="0"/>
          <a:lstStyle>
            <a:lvl1pPr algn="l">
              <a:defRPr sz="1200"/>
            </a:lvl1pPr>
          </a:lstStyle>
          <a:p>
            <a:endParaRPr lang="en-US"/>
          </a:p>
        </p:txBody>
      </p:sp>
      <p:sp>
        <p:nvSpPr>
          <p:cNvPr id="3" name="Date Placeholder 2"/>
          <p:cNvSpPr>
            <a:spLocks noGrp="1"/>
          </p:cNvSpPr>
          <p:nvPr>
            <p:ph type="dt" sz="quarter" idx="1"/>
          </p:nvPr>
        </p:nvSpPr>
        <p:spPr>
          <a:xfrm>
            <a:off x="3970939" y="2"/>
            <a:ext cx="3037840" cy="466434"/>
          </a:xfrm>
          <a:prstGeom prst="rect">
            <a:avLst/>
          </a:prstGeom>
        </p:spPr>
        <p:txBody>
          <a:bodyPr vert="horz" lIns="91427" tIns="45713" rIns="91427" bIns="45713" rtlCol="0"/>
          <a:lstStyle>
            <a:lvl1pPr algn="r">
              <a:defRPr sz="1200"/>
            </a:lvl1pPr>
          </a:lstStyle>
          <a:p>
            <a:fld id="{7D31D2D8-C31D-46F6-808D-2CECC014B54B}" type="datetimeFigureOut">
              <a:rPr lang="en-US" smtClean="0"/>
              <a:t>1/6/2021</a:t>
            </a:fld>
            <a:endParaRPr lang="en-US"/>
          </a:p>
        </p:txBody>
      </p:sp>
      <p:sp>
        <p:nvSpPr>
          <p:cNvPr id="4" name="Footer Placeholder 3"/>
          <p:cNvSpPr>
            <a:spLocks noGrp="1"/>
          </p:cNvSpPr>
          <p:nvPr>
            <p:ph type="ftr" sz="quarter" idx="2"/>
          </p:nvPr>
        </p:nvSpPr>
        <p:spPr>
          <a:xfrm>
            <a:off x="1" y="8829969"/>
            <a:ext cx="3037840" cy="466433"/>
          </a:xfrm>
          <a:prstGeom prst="rect">
            <a:avLst/>
          </a:prstGeom>
        </p:spPr>
        <p:txBody>
          <a:bodyPr vert="horz" lIns="91427" tIns="45713" rIns="91427" bIns="45713"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969"/>
            <a:ext cx="3037840" cy="466433"/>
          </a:xfrm>
          <a:prstGeom prst="rect">
            <a:avLst/>
          </a:prstGeom>
        </p:spPr>
        <p:txBody>
          <a:bodyPr vert="horz" lIns="91427" tIns="45713" rIns="91427" bIns="45713" rtlCol="0" anchor="b"/>
          <a:lstStyle>
            <a:lvl1pPr algn="r">
              <a:defRPr sz="1200"/>
            </a:lvl1pPr>
          </a:lstStyle>
          <a:p>
            <a:fld id="{D4CA38DA-8582-4883-948E-E1446DC45581}" type="slidenum">
              <a:rPr lang="en-US" smtClean="0"/>
              <a:t>‹#›</a:t>
            </a:fld>
            <a:endParaRPr lang="en-US"/>
          </a:p>
        </p:txBody>
      </p:sp>
    </p:spTree>
    <p:extLst>
      <p:ext uri="{BB962C8B-B14F-4D97-AF65-F5344CB8AC3E}">
        <p14:creationId xmlns:p14="http://schemas.microsoft.com/office/powerpoint/2010/main" val="841440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37840" cy="466434"/>
          </a:xfrm>
          <a:prstGeom prst="rect">
            <a:avLst/>
          </a:prstGeom>
        </p:spPr>
        <p:txBody>
          <a:bodyPr vert="horz" lIns="91427" tIns="45713" rIns="91427" bIns="45713" rtlCol="0"/>
          <a:lstStyle>
            <a:lvl1pPr algn="l">
              <a:defRPr sz="1200"/>
            </a:lvl1pPr>
          </a:lstStyle>
          <a:p>
            <a:endParaRPr lang="en-US"/>
          </a:p>
        </p:txBody>
      </p:sp>
      <p:sp>
        <p:nvSpPr>
          <p:cNvPr id="3" name="Date Placeholder 2"/>
          <p:cNvSpPr>
            <a:spLocks noGrp="1"/>
          </p:cNvSpPr>
          <p:nvPr>
            <p:ph type="dt" idx="1"/>
          </p:nvPr>
        </p:nvSpPr>
        <p:spPr>
          <a:xfrm>
            <a:off x="3970939" y="2"/>
            <a:ext cx="3037840" cy="466434"/>
          </a:xfrm>
          <a:prstGeom prst="rect">
            <a:avLst/>
          </a:prstGeom>
        </p:spPr>
        <p:txBody>
          <a:bodyPr vert="horz" lIns="91427" tIns="45713" rIns="91427" bIns="45713" rtlCol="0"/>
          <a:lstStyle>
            <a:lvl1pPr algn="r">
              <a:defRPr sz="1200"/>
            </a:lvl1pPr>
          </a:lstStyle>
          <a:p>
            <a:fld id="{F3528C77-969A-49EC-AD00-CB86E5B25FF3}" type="datetimeFigureOut">
              <a:rPr lang="en-US" smtClean="0"/>
              <a:t>1/6/2021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27" tIns="45713" rIns="91427" bIns="45713" rtlCol="0" anchor="ctr"/>
          <a:lstStyle/>
          <a:p>
            <a:endParaRPr lang="en-US"/>
          </a:p>
        </p:txBody>
      </p:sp>
      <p:sp>
        <p:nvSpPr>
          <p:cNvPr id="5" name="Notes Placeholder 4"/>
          <p:cNvSpPr>
            <a:spLocks noGrp="1"/>
          </p:cNvSpPr>
          <p:nvPr>
            <p:ph type="body" sz="quarter" idx="3"/>
          </p:nvPr>
        </p:nvSpPr>
        <p:spPr>
          <a:xfrm>
            <a:off x="701041" y="4473895"/>
            <a:ext cx="5608320" cy="3660458"/>
          </a:xfrm>
          <a:prstGeom prst="rect">
            <a:avLst/>
          </a:prstGeom>
        </p:spPr>
        <p:txBody>
          <a:bodyPr vert="horz" lIns="91427" tIns="45713" rIns="91427" bIns="4571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9"/>
            <a:ext cx="3037840" cy="466433"/>
          </a:xfrm>
          <a:prstGeom prst="rect">
            <a:avLst/>
          </a:prstGeom>
        </p:spPr>
        <p:txBody>
          <a:bodyPr vert="horz" lIns="91427" tIns="45713" rIns="91427" bIns="4571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9"/>
            <a:ext cx="3037840" cy="466433"/>
          </a:xfrm>
          <a:prstGeom prst="rect">
            <a:avLst/>
          </a:prstGeom>
        </p:spPr>
        <p:txBody>
          <a:bodyPr vert="horz" lIns="91427" tIns="45713" rIns="91427" bIns="45713" rtlCol="0" anchor="b"/>
          <a:lstStyle>
            <a:lvl1pPr algn="r">
              <a:defRPr sz="1200"/>
            </a:lvl1pPr>
          </a:lstStyle>
          <a:p>
            <a:fld id="{A0E11125-7C2D-421A-B3CB-17D689FE31E2}" type="slidenum">
              <a:rPr lang="en-US" smtClean="0"/>
              <a:t>‹#›</a:t>
            </a:fld>
            <a:endParaRPr lang="en-US"/>
          </a:p>
        </p:txBody>
      </p:sp>
    </p:spTree>
    <p:extLst>
      <p:ext uri="{BB962C8B-B14F-4D97-AF65-F5344CB8AC3E}">
        <p14:creationId xmlns:p14="http://schemas.microsoft.com/office/powerpoint/2010/main" val="2371576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E11125-7C2D-421A-B3CB-17D689FE31E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25506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0E11125-7C2D-421A-B3CB-17D689FE31E2}" type="slidenum">
              <a:rPr lang="en-US" smtClean="0"/>
              <a:t>17</a:t>
            </a:fld>
            <a:endParaRPr lang="en-US"/>
          </a:p>
        </p:txBody>
      </p:sp>
    </p:spTree>
    <p:extLst>
      <p:ext uri="{BB962C8B-B14F-4D97-AF65-F5344CB8AC3E}">
        <p14:creationId xmlns:p14="http://schemas.microsoft.com/office/powerpoint/2010/main" val="22049821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0E11125-7C2D-421A-B3CB-17D689FE31E2}" type="slidenum">
              <a:rPr lang="en-US" smtClean="0"/>
              <a:t>18</a:t>
            </a:fld>
            <a:endParaRPr lang="en-US"/>
          </a:p>
        </p:txBody>
      </p:sp>
    </p:spTree>
    <p:extLst>
      <p:ext uri="{BB962C8B-B14F-4D97-AF65-F5344CB8AC3E}">
        <p14:creationId xmlns:p14="http://schemas.microsoft.com/office/powerpoint/2010/main" val="38470335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0E11125-7C2D-421A-B3CB-17D689FE31E2}" type="slidenum">
              <a:rPr lang="en-US" smtClean="0"/>
              <a:t>19</a:t>
            </a:fld>
            <a:endParaRPr lang="en-US"/>
          </a:p>
        </p:txBody>
      </p:sp>
    </p:spTree>
    <p:extLst>
      <p:ext uri="{BB962C8B-B14F-4D97-AF65-F5344CB8AC3E}">
        <p14:creationId xmlns:p14="http://schemas.microsoft.com/office/powerpoint/2010/main" val="13469174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0E11125-7C2D-421A-B3CB-17D689FE31E2}" type="slidenum">
              <a:rPr lang="en-US" smtClean="0"/>
              <a:t>20</a:t>
            </a:fld>
            <a:endParaRPr lang="en-US"/>
          </a:p>
        </p:txBody>
      </p:sp>
    </p:spTree>
    <p:extLst>
      <p:ext uri="{BB962C8B-B14F-4D97-AF65-F5344CB8AC3E}">
        <p14:creationId xmlns:p14="http://schemas.microsoft.com/office/powerpoint/2010/main" val="11008974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0E11125-7C2D-421A-B3CB-17D689FE31E2}" type="slidenum">
              <a:rPr lang="en-US" smtClean="0"/>
              <a:t>24</a:t>
            </a:fld>
            <a:endParaRPr lang="en-US"/>
          </a:p>
        </p:txBody>
      </p:sp>
    </p:spTree>
    <p:extLst>
      <p:ext uri="{BB962C8B-B14F-4D97-AF65-F5344CB8AC3E}">
        <p14:creationId xmlns:p14="http://schemas.microsoft.com/office/powerpoint/2010/main" val="8206279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0E11125-7C2D-421A-B3CB-17D689FE31E2}" type="slidenum">
              <a:rPr lang="en-US" smtClean="0"/>
              <a:t>26</a:t>
            </a:fld>
            <a:endParaRPr lang="en-US"/>
          </a:p>
        </p:txBody>
      </p:sp>
    </p:spTree>
    <p:extLst>
      <p:ext uri="{BB962C8B-B14F-4D97-AF65-F5344CB8AC3E}">
        <p14:creationId xmlns:p14="http://schemas.microsoft.com/office/powerpoint/2010/main" val="22601727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0E11125-7C2D-421A-B3CB-17D689FE31E2}" type="slidenum">
              <a:rPr lang="en-US" smtClean="0"/>
              <a:t>28</a:t>
            </a:fld>
            <a:endParaRPr lang="en-US"/>
          </a:p>
        </p:txBody>
      </p:sp>
    </p:spTree>
    <p:extLst>
      <p:ext uri="{BB962C8B-B14F-4D97-AF65-F5344CB8AC3E}">
        <p14:creationId xmlns:p14="http://schemas.microsoft.com/office/powerpoint/2010/main" val="2684445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0E11125-7C2D-421A-B3CB-17D689FE31E2}" type="slidenum">
              <a:rPr lang="en-US" smtClean="0"/>
              <a:t>6</a:t>
            </a:fld>
            <a:endParaRPr lang="en-US"/>
          </a:p>
        </p:txBody>
      </p:sp>
    </p:spTree>
    <p:extLst>
      <p:ext uri="{BB962C8B-B14F-4D97-AF65-F5344CB8AC3E}">
        <p14:creationId xmlns:p14="http://schemas.microsoft.com/office/powerpoint/2010/main" val="2185135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0E11125-7C2D-421A-B3CB-17D689FE31E2}" type="slidenum">
              <a:rPr lang="en-US" smtClean="0"/>
              <a:t>9</a:t>
            </a:fld>
            <a:endParaRPr lang="en-US"/>
          </a:p>
        </p:txBody>
      </p:sp>
    </p:spTree>
    <p:extLst>
      <p:ext uri="{BB962C8B-B14F-4D97-AF65-F5344CB8AC3E}">
        <p14:creationId xmlns:p14="http://schemas.microsoft.com/office/powerpoint/2010/main" val="2837163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0E11125-7C2D-421A-B3CB-17D689FE31E2}" type="slidenum">
              <a:rPr lang="en-US" smtClean="0"/>
              <a:t>10</a:t>
            </a:fld>
            <a:endParaRPr lang="en-US"/>
          </a:p>
        </p:txBody>
      </p:sp>
    </p:spTree>
    <p:extLst>
      <p:ext uri="{BB962C8B-B14F-4D97-AF65-F5344CB8AC3E}">
        <p14:creationId xmlns:p14="http://schemas.microsoft.com/office/powerpoint/2010/main" val="241519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0E11125-7C2D-421A-B3CB-17D689FE31E2}" type="slidenum">
              <a:rPr lang="en-US" smtClean="0"/>
              <a:t>11</a:t>
            </a:fld>
            <a:endParaRPr lang="en-US"/>
          </a:p>
        </p:txBody>
      </p:sp>
    </p:spTree>
    <p:extLst>
      <p:ext uri="{BB962C8B-B14F-4D97-AF65-F5344CB8AC3E}">
        <p14:creationId xmlns:p14="http://schemas.microsoft.com/office/powerpoint/2010/main" val="32429504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0E11125-7C2D-421A-B3CB-17D689FE31E2}" type="slidenum">
              <a:rPr lang="en-US" smtClean="0"/>
              <a:t>12</a:t>
            </a:fld>
            <a:endParaRPr lang="en-US"/>
          </a:p>
        </p:txBody>
      </p:sp>
    </p:spTree>
    <p:extLst>
      <p:ext uri="{BB962C8B-B14F-4D97-AF65-F5344CB8AC3E}">
        <p14:creationId xmlns:p14="http://schemas.microsoft.com/office/powerpoint/2010/main" val="1117519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0E11125-7C2D-421A-B3CB-17D689FE31E2}" type="slidenum">
              <a:rPr lang="en-US" smtClean="0"/>
              <a:t>14</a:t>
            </a:fld>
            <a:endParaRPr lang="en-US"/>
          </a:p>
        </p:txBody>
      </p:sp>
    </p:spTree>
    <p:extLst>
      <p:ext uri="{BB962C8B-B14F-4D97-AF65-F5344CB8AC3E}">
        <p14:creationId xmlns:p14="http://schemas.microsoft.com/office/powerpoint/2010/main" val="15851499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0E11125-7C2D-421A-B3CB-17D689FE31E2}" type="slidenum">
              <a:rPr lang="en-US" smtClean="0"/>
              <a:t>15</a:t>
            </a:fld>
            <a:endParaRPr lang="en-US"/>
          </a:p>
        </p:txBody>
      </p:sp>
    </p:spTree>
    <p:extLst>
      <p:ext uri="{BB962C8B-B14F-4D97-AF65-F5344CB8AC3E}">
        <p14:creationId xmlns:p14="http://schemas.microsoft.com/office/powerpoint/2010/main" val="1404621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0E11125-7C2D-421A-B3CB-17D689FE31E2}" type="slidenum">
              <a:rPr lang="en-US" smtClean="0"/>
              <a:t>16</a:t>
            </a:fld>
            <a:endParaRPr lang="en-US"/>
          </a:p>
        </p:txBody>
      </p:sp>
    </p:spTree>
    <p:extLst>
      <p:ext uri="{BB962C8B-B14F-4D97-AF65-F5344CB8AC3E}">
        <p14:creationId xmlns:p14="http://schemas.microsoft.com/office/powerpoint/2010/main" val="35349803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53CB649A-9D9E-490F-B24B-7BCDB1A25BC2}" type="datetimeFigureOut">
              <a:rPr lang="fa-IR" smtClean="0"/>
              <a:t>23/05/1442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62805E5-9DC5-4D33-B7F3-CF7DED375E2D}" type="slidenum">
              <a:rPr lang="fa-IR" smtClean="0"/>
              <a:t>‹#›</a:t>
            </a:fld>
            <a:endParaRPr lang="fa-IR"/>
          </a:p>
        </p:txBody>
      </p:sp>
      <p:pic>
        <p:nvPicPr>
          <p:cNvPr id="8" name="Picture 7"/>
          <p:cNvPicPr>
            <a:picLocks noChangeAspect="1"/>
          </p:cNvPicPr>
          <p:nvPr userDrawn="1"/>
        </p:nvPicPr>
        <p:blipFill>
          <a:blip r:embed="rId3"/>
          <a:stretch>
            <a:fillRect/>
          </a:stretch>
        </p:blipFill>
        <p:spPr>
          <a:xfrm>
            <a:off x="10509431" y="95478"/>
            <a:ext cx="1688738" cy="1390008"/>
          </a:xfrm>
          <a:prstGeom prst="rect">
            <a:avLst/>
          </a:prstGeom>
        </p:spPr>
      </p:pic>
      <p:sp>
        <p:nvSpPr>
          <p:cNvPr id="9" name="Footer Placeholder 3"/>
          <p:cNvSpPr txBox="1">
            <a:spLocks/>
          </p:cNvSpPr>
          <p:nvPr userDrawn="1"/>
        </p:nvSpPr>
        <p:spPr>
          <a:xfrm>
            <a:off x="2939845" y="6356350"/>
            <a:ext cx="5670755" cy="365125"/>
          </a:xfrm>
          <a:prstGeom prst="rect">
            <a:avLst/>
          </a:prstGeom>
        </p:spPr>
        <p:txBody>
          <a:bodyPr/>
          <a:ls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sz="1600" dirty="0" smtClean="0">
                <a:solidFill>
                  <a:srgbClr val="532971"/>
                </a:solidFill>
                <a:cs typeface="B Nazanin" panose="00000400000000000000" pitchFamily="2" charset="-78"/>
              </a:rPr>
              <a:t>درخواست اعطای مجوز صندوق پژوهش و فناوری غیردولتی ........................</a:t>
            </a:r>
            <a:endParaRPr lang="en-US" sz="1600" dirty="0">
              <a:solidFill>
                <a:srgbClr val="532971"/>
              </a:solidFill>
              <a:cs typeface="B Nazanin" panose="00000400000000000000" pitchFamily="2" charset="-78"/>
            </a:endParaRPr>
          </a:p>
        </p:txBody>
      </p:sp>
    </p:spTree>
    <p:extLst>
      <p:ext uri="{BB962C8B-B14F-4D97-AF65-F5344CB8AC3E}">
        <p14:creationId xmlns:p14="http://schemas.microsoft.com/office/powerpoint/2010/main" val="40544274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3CB649A-9D9E-490F-B24B-7BCDB1A25BC2}" type="datetimeFigureOut">
              <a:rPr lang="fa-IR" smtClean="0"/>
              <a:t>23/05/1442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62805E5-9DC5-4D33-B7F3-CF7DED375E2D}" type="slidenum">
              <a:rPr lang="fa-IR" smtClean="0"/>
              <a:t>‹#›</a:t>
            </a:fld>
            <a:endParaRPr lang="fa-IR"/>
          </a:p>
        </p:txBody>
      </p:sp>
      <p:pic>
        <p:nvPicPr>
          <p:cNvPr id="10" name="Picture 9"/>
          <p:cNvPicPr>
            <a:picLocks noChangeAspect="1"/>
          </p:cNvPicPr>
          <p:nvPr userDrawn="1"/>
        </p:nvPicPr>
        <p:blipFill>
          <a:blip r:embed="rId3"/>
          <a:stretch>
            <a:fillRect/>
          </a:stretch>
        </p:blipFill>
        <p:spPr>
          <a:xfrm>
            <a:off x="521062" y="119641"/>
            <a:ext cx="1688738" cy="1390008"/>
          </a:xfrm>
          <a:prstGeom prst="rect">
            <a:avLst/>
          </a:prstGeom>
        </p:spPr>
      </p:pic>
      <p:sp>
        <p:nvSpPr>
          <p:cNvPr id="11" name="Footer Placeholder 3"/>
          <p:cNvSpPr txBox="1">
            <a:spLocks/>
          </p:cNvSpPr>
          <p:nvPr userDrawn="1"/>
        </p:nvSpPr>
        <p:spPr>
          <a:xfrm>
            <a:off x="2939845" y="6356350"/>
            <a:ext cx="5670755" cy="365125"/>
          </a:xfrm>
          <a:prstGeom prst="rect">
            <a:avLst/>
          </a:prstGeom>
        </p:spPr>
        <p:txBody>
          <a:bodyPr vert="horz" lIns="91440" tIns="45720" rIns="91440" bIns="45720" rtlCol="0" anchor="ctr"/>
          <a:lstStyle>
            <a:defPPr>
              <a:defRPr lang="fa-I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sz="1600" smtClean="0">
                <a:solidFill>
                  <a:srgbClr val="5BC1AC"/>
                </a:solidFill>
                <a:cs typeface="B Nazanin" panose="00000400000000000000" pitchFamily="2" charset="-78"/>
              </a:rPr>
              <a:t>درخواست اعطای مجوز صندوق پژوهش و فناوری غیردولتی ........................</a:t>
            </a:r>
            <a:endParaRPr lang="en-US" sz="1600" dirty="0">
              <a:solidFill>
                <a:srgbClr val="5BC1AC"/>
              </a:solidFill>
              <a:cs typeface="B Nazanin" panose="00000400000000000000" pitchFamily="2" charset="-78"/>
            </a:endParaRPr>
          </a:p>
        </p:txBody>
      </p:sp>
    </p:spTree>
    <p:extLst>
      <p:ext uri="{BB962C8B-B14F-4D97-AF65-F5344CB8AC3E}">
        <p14:creationId xmlns:p14="http://schemas.microsoft.com/office/powerpoint/2010/main" val="186756496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3CB649A-9D9E-490F-B24B-7BCDB1A25BC2}" type="datetimeFigureOut">
              <a:rPr lang="fa-IR" smtClean="0"/>
              <a:t>23/05/1442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62805E5-9DC5-4D33-B7F3-CF7DED375E2D}" type="slidenum">
              <a:rPr lang="fa-IR" smtClean="0"/>
              <a:t>‹#›</a:t>
            </a:fld>
            <a:endParaRPr lang="fa-IR"/>
          </a:p>
        </p:txBody>
      </p:sp>
      <p:pic>
        <p:nvPicPr>
          <p:cNvPr id="9" name="Picture 8"/>
          <p:cNvPicPr>
            <a:picLocks noChangeAspect="1"/>
          </p:cNvPicPr>
          <p:nvPr userDrawn="1"/>
        </p:nvPicPr>
        <p:blipFill>
          <a:blip r:embed="rId3"/>
          <a:stretch>
            <a:fillRect/>
          </a:stretch>
        </p:blipFill>
        <p:spPr>
          <a:xfrm>
            <a:off x="10509431" y="95478"/>
            <a:ext cx="1688738" cy="1390008"/>
          </a:xfrm>
          <a:prstGeom prst="rect">
            <a:avLst/>
          </a:prstGeom>
        </p:spPr>
      </p:pic>
      <p:sp>
        <p:nvSpPr>
          <p:cNvPr id="11" name="Footer Placeholder 3"/>
          <p:cNvSpPr txBox="1">
            <a:spLocks/>
          </p:cNvSpPr>
          <p:nvPr userDrawn="1"/>
        </p:nvSpPr>
        <p:spPr>
          <a:xfrm>
            <a:off x="2939845" y="6356350"/>
            <a:ext cx="5670755" cy="365125"/>
          </a:xfrm>
          <a:prstGeom prst="rect">
            <a:avLst/>
          </a:prstGeom>
        </p:spPr>
        <p:txBody>
          <a:bodyPr/>
          <a:ls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sz="1600" dirty="0" smtClean="0">
                <a:solidFill>
                  <a:srgbClr val="532971"/>
                </a:solidFill>
                <a:cs typeface="B Nazanin" panose="00000400000000000000" pitchFamily="2" charset="-78"/>
              </a:rPr>
              <a:t>درخواست اعطای مجوز صندوق پژوهش و فناوری غیردولتی ........................</a:t>
            </a:r>
            <a:endParaRPr lang="en-US" sz="1600" dirty="0">
              <a:solidFill>
                <a:srgbClr val="532971"/>
              </a:solidFill>
              <a:cs typeface="B Nazanin" panose="00000400000000000000" pitchFamily="2" charset="-78"/>
            </a:endParaRPr>
          </a:p>
        </p:txBody>
      </p:sp>
    </p:spTree>
    <p:extLst>
      <p:ext uri="{BB962C8B-B14F-4D97-AF65-F5344CB8AC3E}">
        <p14:creationId xmlns:p14="http://schemas.microsoft.com/office/powerpoint/2010/main" val="249537651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3CB649A-9D9E-490F-B24B-7BCDB1A25BC2}" type="datetimeFigureOut">
              <a:rPr lang="fa-IR" smtClean="0"/>
              <a:t>23/05/1442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62805E5-9DC5-4D33-B7F3-CF7DED375E2D}" type="slidenum">
              <a:rPr lang="fa-IR" smtClean="0"/>
              <a:t>‹#›</a:t>
            </a:fld>
            <a:endParaRPr lang="fa-IR"/>
          </a:p>
        </p:txBody>
      </p:sp>
      <p:pic>
        <p:nvPicPr>
          <p:cNvPr id="8" name="Picture 7"/>
          <p:cNvPicPr>
            <a:picLocks noChangeAspect="1"/>
          </p:cNvPicPr>
          <p:nvPr userDrawn="1"/>
        </p:nvPicPr>
        <p:blipFill>
          <a:blip r:embed="rId3"/>
          <a:stretch>
            <a:fillRect/>
          </a:stretch>
        </p:blipFill>
        <p:spPr>
          <a:xfrm>
            <a:off x="521062" y="0"/>
            <a:ext cx="1688738" cy="1390008"/>
          </a:xfrm>
          <a:prstGeom prst="rect">
            <a:avLst/>
          </a:prstGeom>
        </p:spPr>
      </p:pic>
      <p:sp>
        <p:nvSpPr>
          <p:cNvPr id="9" name="Footer Placeholder 3"/>
          <p:cNvSpPr txBox="1">
            <a:spLocks/>
          </p:cNvSpPr>
          <p:nvPr userDrawn="1"/>
        </p:nvSpPr>
        <p:spPr>
          <a:xfrm>
            <a:off x="2939845" y="6356350"/>
            <a:ext cx="5670755" cy="365125"/>
          </a:xfrm>
          <a:prstGeom prst="rect">
            <a:avLst/>
          </a:prstGeom>
        </p:spPr>
        <p:txBody>
          <a:bodyPr/>
          <a:ls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sz="1600" dirty="0" smtClean="0">
                <a:solidFill>
                  <a:srgbClr val="532971"/>
                </a:solidFill>
                <a:cs typeface="B Nazanin" panose="00000400000000000000" pitchFamily="2" charset="-78"/>
              </a:rPr>
              <a:t>درخواست اعطای مجوز صندوق پژوهش و فناوری غیردولتی ........................</a:t>
            </a:r>
            <a:endParaRPr lang="en-US" sz="1600" dirty="0">
              <a:solidFill>
                <a:srgbClr val="532971"/>
              </a:solidFill>
              <a:cs typeface="B Nazanin" panose="00000400000000000000" pitchFamily="2" charset="-78"/>
            </a:endParaRPr>
          </a:p>
        </p:txBody>
      </p:sp>
    </p:spTree>
    <p:extLst>
      <p:ext uri="{BB962C8B-B14F-4D97-AF65-F5344CB8AC3E}">
        <p14:creationId xmlns:p14="http://schemas.microsoft.com/office/powerpoint/2010/main" val="66779284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3CB649A-9D9E-490F-B24B-7BCDB1A25BC2}" type="datetimeFigureOut">
              <a:rPr lang="fa-IR" smtClean="0"/>
              <a:t>23/05/1442</a:t>
            </a:fld>
            <a:endParaRPr lang="fa-IR"/>
          </a:p>
        </p:txBody>
      </p:sp>
      <p:sp>
        <p:nvSpPr>
          <p:cNvPr id="5" name="Footer Placeholder 4"/>
          <p:cNvSpPr>
            <a:spLocks noGrp="1"/>
          </p:cNvSpPr>
          <p:nvPr>
            <p:ph type="ftr" sz="quarter" idx="11"/>
          </p:nvPr>
        </p:nvSpPr>
        <p:spPr/>
        <p:txBody>
          <a:bodyPr/>
          <a:lstStyle/>
          <a:p>
            <a:endParaRPr lang="fa-I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Slide Number Placeholder 5"/>
          <p:cNvSpPr>
            <a:spLocks noGrp="1"/>
          </p:cNvSpPr>
          <p:nvPr>
            <p:ph type="sldNum" sz="quarter" idx="12"/>
          </p:nvPr>
        </p:nvSpPr>
        <p:spPr/>
        <p:txBody>
          <a:bodyPr/>
          <a:lstStyle/>
          <a:p>
            <a:fld id="{162805E5-9DC5-4D33-B7F3-CF7DED375E2D}" type="slidenum">
              <a:rPr lang="fa-IR" smtClean="0"/>
              <a:t>‹#›</a:t>
            </a:fld>
            <a:endParaRPr lang="fa-IR"/>
          </a:p>
        </p:txBody>
      </p:sp>
      <p:pic>
        <p:nvPicPr>
          <p:cNvPr id="8" name="Picture 7"/>
          <p:cNvPicPr>
            <a:picLocks noChangeAspect="1"/>
          </p:cNvPicPr>
          <p:nvPr userDrawn="1"/>
        </p:nvPicPr>
        <p:blipFill>
          <a:blip r:embed="rId3"/>
          <a:stretch>
            <a:fillRect/>
          </a:stretch>
        </p:blipFill>
        <p:spPr>
          <a:xfrm>
            <a:off x="10509431" y="95478"/>
            <a:ext cx="1688738" cy="1390008"/>
          </a:xfrm>
          <a:prstGeom prst="rect">
            <a:avLst/>
          </a:prstGeom>
        </p:spPr>
      </p:pic>
      <p:sp>
        <p:nvSpPr>
          <p:cNvPr id="9" name="Footer Placeholder 3"/>
          <p:cNvSpPr txBox="1">
            <a:spLocks/>
          </p:cNvSpPr>
          <p:nvPr userDrawn="1"/>
        </p:nvSpPr>
        <p:spPr>
          <a:xfrm>
            <a:off x="2939845" y="6356350"/>
            <a:ext cx="5670755" cy="365125"/>
          </a:xfrm>
          <a:prstGeom prst="rect">
            <a:avLst/>
          </a:prstGeom>
        </p:spPr>
        <p:txBody>
          <a:bodyPr/>
          <a:ls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sz="1600" dirty="0" smtClean="0">
                <a:solidFill>
                  <a:srgbClr val="532971"/>
                </a:solidFill>
                <a:cs typeface="B Nazanin" panose="00000400000000000000" pitchFamily="2" charset="-78"/>
              </a:rPr>
              <a:t>درخواست اعطای مجوز صندوق پژوهش و فناوری غیردولتی ........................</a:t>
            </a:r>
            <a:endParaRPr lang="en-US" sz="1600" dirty="0">
              <a:solidFill>
                <a:srgbClr val="532971"/>
              </a:solidFill>
              <a:cs typeface="B Nazanin" panose="00000400000000000000" pitchFamily="2" charset="-78"/>
            </a:endParaRPr>
          </a:p>
        </p:txBody>
      </p:sp>
    </p:spTree>
    <p:extLst>
      <p:ext uri="{BB962C8B-B14F-4D97-AF65-F5344CB8AC3E}">
        <p14:creationId xmlns:p14="http://schemas.microsoft.com/office/powerpoint/2010/main" val="215236329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3CB649A-9D9E-490F-B24B-7BCDB1A25BC2}" type="datetimeFigureOut">
              <a:rPr lang="fa-IR" smtClean="0"/>
              <a:t>23/05/1442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62805E5-9DC5-4D33-B7F3-CF7DED375E2D}" type="slidenum">
              <a:rPr lang="fa-IR" smtClean="0"/>
              <a:t>‹#›</a:t>
            </a:fld>
            <a:endParaRPr lang="fa-IR"/>
          </a:p>
        </p:txBody>
      </p:sp>
      <p:pic>
        <p:nvPicPr>
          <p:cNvPr id="8" name="Picture 7"/>
          <p:cNvPicPr>
            <a:picLocks noChangeAspect="1"/>
          </p:cNvPicPr>
          <p:nvPr userDrawn="1"/>
        </p:nvPicPr>
        <p:blipFill>
          <a:blip r:embed="rId3"/>
          <a:stretch>
            <a:fillRect/>
          </a:stretch>
        </p:blipFill>
        <p:spPr>
          <a:xfrm>
            <a:off x="521062" y="0"/>
            <a:ext cx="1688738" cy="1390008"/>
          </a:xfrm>
          <a:prstGeom prst="rect">
            <a:avLst/>
          </a:prstGeom>
        </p:spPr>
      </p:pic>
      <p:sp>
        <p:nvSpPr>
          <p:cNvPr id="9" name="Footer Placeholder 3"/>
          <p:cNvSpPr txBox="1">
            <a:spLocks/>
          </p:cNvSpPr>
          <p:nvPr userDrawn="1"/>
        </p:nvSpPr>
        <p:spPr>
          <a:xfrm>
            <a:off x="2939845" y="6356350"/>
            <a:ext cx="5670755" cy="365125"/>
          </a:xfrm>
          <a:prstGeom prst="rect">
            <a:avLst/>
          </a:prstGeom>
        </p:spPr>
        <p:txBody>
          <a:bodyPr/>
          <a:ls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sz="1600" dirty="0" smtClean="0">
                <a:solidFill>
                  <a:srgbClr val="5BC1AC"/>
                </a:solidFill>
                <a:cs typeface="B Nazanin" panose="00000400000000000000" pitchFamily="2" charset="-78"/>
              </a:rPr>
              <a:t>درخواست اعطای مجوز صندوق پژوهش و فناوری غیردولتی ........................</a:t>
            </a:r>
            <a:endParaRPr lang="en-US" sz="1600" dirty="0">
              <a:solidFill>
                <a:srgbClr val="5BC1AC"/>
              </a:solidFill>
              <a:cs typeface="B Nazanin" panose="00000400000000000000" pitchFamily="2" charset="-78"/>
            </a:endParaRPr>
          </a:p>
        </p:txBody>
      </p:sp>
    </p:spTree>
    <p:extLst>
      <p:ext uri="{BB962C8B-B14F-4D97-AF65-F5344CB8AC3E}">
        <p14:creationId xmlns:p14="http://schemas.microsoft.com/office/powerpoint/2010/main" val="418532291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blank">
  <p:cSld name="1_Blank">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53CB649A-9D9E-490F-B24B-7BCDB1A25BC2}" type="datetimeFigureOut">
              <a:rPr lang="fa-IR" smtClean="0"/>
              <a:t>23/05/1442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162805E5-9DC5-4D33-B7F3-CF7DED375E2D}" type="slidenum">
              <a:rPr lang="fa-IR" smtClean="0"/>
              <a:t>‹#›</a:t>
            </a:fld>
            <a:endParaRPr lang="fa-IR"/>
          </a:p>
        </p:txBody>
      </p:sp>
      <p:pic>
        <p:nvPicPr>
          <p:cNvPr id="7" name="Picture 6"/>
          <p:cNvPicPr>
            <a:picLocks noChangeAspect="1"/>
          </p:cNvPicPr>
          <p:nvPr userDrawn="1"/>
        </p:nvPicPr>
        <p:blipFill>
          <a:blip r:embed="rId3"/>
          <a:stretch>
            <a:fillRect/>
          </a:stretch>
        </p:blipFill>
        <p:spPr>
          <a:xfrm>
            <a:off x="521062" y="205100"/>
            <a:ext cx="1688738" cy="1390008"/>
          </a:xfrm>
          <a:prstGeom prst="rect">
            <a:avLst/>
          </a:prstGeom>
        </p:spPr>
      </p:pic>
      <p:sp>
        <p:nvSpPr>
          <p:cNvPr id="8" name="Footer Placeholder 3"/>
          <p:cNvSpPr txBox="1">
            <a:spLocks/>
          </p:cNvSpPr>
          <p:nvPr userDrawn="1"/>
        </p:nvSpPr>
        <p:spPr>
          <a:xfrm>
            <a:off x="2939845" y="6356350"/>
            <a:ext cx="5670755" cy="365125"/>
          </a:xfrm>
          <a:prstGeom prst="rect">
            <a:avLst/>
          </a:prstGeom>
        </p:spPr>
        <p:txBody>
          <a:bodyPr/>
          <a:ls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sz="1600" dirty="0" smtClean="0">
                <a:solidFill>
                  <a:srgbClr val="5BC1AC"/>
                </a:solidFill>
                <a:cs typeface="B Nazanin" panose="00000400000000000000" pitchFamily="2" charset="-78"/>
              </a:rPr>
              <a:t>درخواست اعطای مجوز صندوق پژوهش و فناوری غیردولتی ........................</a:t>
            </a:r>
            <a:endParaRPr lang="en-US" sz="1600" dirty="0">
              <a:solidFill>
                <a:srgbClr val="5BC1AC"/>
              </a:solidFill>
              <a:cs typeface="B Nazanin" panose="00000400000000000000" pitchFamily="2" charset="-78"/>
            </a:endParaRPr>
          </a:p>
        </p:txBody>
      </p:sp>
    </p:spTree>
    <p:extLst>
      <p:ext uri="{BB962C8B-B14F-4D97-AF65-F5344CB8AC3E}">
        <p14:creationId xmlns:p14="http://schemas.microsoft.com/office/powerpoint/2010/main" val="3604622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3CB649A-9D9E-490F-B24B-7BCDB1A25BC2}" type="datetimeFigureOut">
              <a:rPr lang="fa-IR" smtClean="0"/>
              <a:t>23/05/1442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62805E5-9DC5-4D33-B7F3-CF7DED375E2D}" type="slidenum">
              <a:rPr lang="fa-IR" smtClean="0"/>
              <a:t>‹#›</a:t>
            </a:fld>
            <a:endParaRPr lang="fa-IR"/>
          </a:p>
        </p:txBody>
      </p:sp>
      <p:pic>
        <p:nvPicPr>
          <p:cNvPr id="8" name="Picture 7"/>
          <p:cNvPicPr>
            <a:picLocks noChangeAspect="1"/>
          </p:cNvPicPr>
          <p:nvPr userDrawn="1"/>
        </p:nvPicPr>
        <p:blipFill>
          <a:blip r:embed="rId3"/>
          <a:stretch>
            <a:fillRect/>
          </a:stretch>
        </p:blipFill>
        <p:spPr>
          <a:xfrm>
            <a:off x="521062" y="0"/>
            <a:ext cx="1688738" cy="1390008"/>
          </a:xfrm>
          <a:prstGeom prst="rect">
            <a:avLst/>
          </a:prstGeom>
        </p:spPr>
      </p:pic>
      <p:sp>
        <p:nvSpPr>
          <p:cNvPr id="10" name="Footer Placeholder 3"/>
          <p:cNvSpPr txBox="1">
            <a:spLocks/>
          </p:cNvSpPr>
          <p:nvPr userDrawn="1"/>
        </p:nvSpPr>
        <p:spPr>
          <a:xfrm>
            <a:off x="2939845" y="6356350"/>
            <a:ext cx="5670755" cy="365125"/>
          </a:xfrm>
          <a:prstGeom prst="rect">
            <a:avLst/>
          </a:prstGeom>
        </p:spPr>
        <p:txBody>
          <a:bodyPr/>
          <a:ls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sz="1600" dirty="0" smtClean="0">
                <a:solidFill>
                  <a:srgbClr val="532971"/>
                </a:solidFill>
                <a:cs typeface="B Nazanin" panose="00000400000000000000" pitchFamily="2" charset="-78"/>
              </a:rPr>
              <a:t>درخواست اعطای مجوز صندوق پژوهش و فناوری غیردولتی ........................</a:t>
            </a:r>
            <a:endParaRPr lang="en-US" sz="1600" dirty="0">
              <a:solidFill>
                <a:srgbClr val="532971"/>
              </a:solidFill>
              <a:cs typeface="B Nazanin" panose="00000400000000000000" pitchFamily="2" charset="-78"/>
            </a:endParaRPr>
          </a:p>
        </p:txBody>
      </p:sp>
    </p:spTree>
    <p:extLst>
      <p:ext uri="{BB962C8B-B14F-4D97-AF65-F5344CB8AC3E}">
        <p14:creationId xmlns:p14="http://schemas.microsoft.com/office/powerpoint/2010/main" val="24148229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53CB649A-9D9E-490F-B24B-7BCDB1A25BC2}" type="datetimeFigureOut">
              <a:rPr lang="fa-IR" smtClean="0"/>
              <a:t>23/05/1442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62805E5-9DC5-4D33-B7F3-CF7DED375E2D}" type="slidenum">
              <a:rPr lang="fa-IR" smtClean="0"/>
              <a:t>‹#›</a:t>
            </a:fld>
            <a:endParaRPr lang="fa-IR"/>
          </a:p>
        </p:txBody>
      </p:sp>
      <p:pic>
        <p:nvPicPr>
          <p:cNvPr id="9" name="Picture 8"/>
          <p:cNvPicPr>
            <a:picLocks noChangeAspect="1"/>
          </p:cNvPicPr>
          <p:nvPr userDrawn="1"/>
        </p:nvPicPr>
        <p:blipFill>
          <a:blip r:embed="rId3"/>
          <a:stretch>
            <a:fillRect/>
          </a:stretch>
        </p:blipFill>
        <p:spPr>
          <a:xfrm>
            <a:off x="10509431" y="95478"/>
            <a:ext cx="1688738" cy="1390008"/>
          </a:xfrm>
          <a:prstGeom prst="rect">
            <a:avLst/>
          </a:prstGeom>
        </p:spPr>
      </p:pic>
      <p:sp>
        <p:nvSpPr>
          <p:cNvPr id="10" name="Footer Placeholder 3"/>
          <p:cNvSpPr txBox="1">
            <a:spLocks/>
          </p:cNvSpPr>
          <p:nvPr userDrawn="1"/>
        </p:nvSpPr>
        <p:spPr>
          <a:xfrm>
            <a:off x="2939845" y="6356350"/>
            <a:ext cx="5670755" cy="365125"/>
          </a:xfrm>
          <a:prstGeom prst="rect">
            <a:avLst/>
          </a:prstGeom>
        </p:spPr>
        <p:txBody>
          <a:bodyPr/>
          <a:ls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sz="1600" dirty="0" smtClean="0">
                <a:solidFill>
                  <a:srgbClr val="532971"/>
                </a:solidFill>
                <a:cs typeface="B Nazanin" panose="00000400000000000000" pitchFamily="2" charset="-78"/>
              </a:rPr>
              <a:t>درخواست اعطای مجوز صندوق پژوهش و فناوری غیردولتی ........................</a:t>
            </a:r>
            <a:endParaRPr lang="en-US" sz="1600" dirty="0">
              <a:solidFill>
                <a:srgbClr val="532971"/>
              </a:solidFill>
              <a:cs typeface="B Nazanin" panose="00000400000000000000" pitchFamily="2" charset="-78"/>
            </a:endParaRPr>
          </a:p>
        </p:txBody>
      </p:sp>
    </p:spTree>
    <p:extLst>
      <p:ext uri="{BB962C8B-B14F-4D97-AF65-F5344CB8AC3E}">
        <p14:creationId xmlns:p14="http://schemas.microsoft.com/office/powerpoint/2010/main" val="74098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3CB649A-9D9E-490F-B24B-7BCDB1A25BC2}" type="datetimeFigureOut">
              <a:rPr lang="fa-IR" smtClean="0"/>
              <a:t>23/05/1442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62805E5-9DC5-4D33-B7F3-CF7DED375E2D}" type="slidenum">
              <a:rPr lang="fa-IR" smtClean="0"/>
              <a:t>‹#›</a:t>
            </a:fld>
            <a:endParaRPr lang="fa-IR"/>
          </a:p>
        </p:txBody>
      </p:sp>
      <p:pic>
        <p:nvPicPr>
          <p:cNvPr id="8" name="Picture 7"/>
          <p:cNvPicPr>
            <a:picLocks noChangeAspect="1"/>
          </p:cNvPicPr>
          <p:nvPr userDrawn="1"/>
        </p:nvPicPr>
        <p:blipFill>
          <a:blip r:embed="rId3"/>
          <a:stretch>
            <a:fillRect/>
          </a:stretch>
        </p:blipFill>
        <p:spPr>
          <a:xfrm>
            <a:off x="521062" y="0"/>
            <a:ext cx="1688738" cy="1390008"/>
          </a:xfrm>
          <a:prstGeom prst="rect">
            <a:avLst/>
          </a:prstGeom>
        </p:spPr>
      </p:pic>
      <p:sp>
        <p:nvSpPr>
          <p:cNvPr id="9" name="Footer Placeholder 3"/>
          <p:cNvSpPr txBox="1">
            <a:spLocks/>
          </p:cNvSpPr>
          <p:nvPr userDrawn="1"/>
        </p:nvSpPr>
        <p:spPr>
          <a:xfrm>
            <a:off x="2939845" y="6356350"/>
            <a:ext cx="5670755" cy="365125"/>
          </a:xfrm>
          <a:prstGeom prst="rect">
            <a:avLst/>
          </a:prstGeom>
        </p:spPr>
        <p:txBody>
          <a:bodyPr/>
          <a:ls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sz="1600" dirty="0" smtClean="0">
                <a:solidFill>
                  <a:srgbClr val="532971"/>
                </a:solidFill>
                <a:cs typeface="B Nazanin" panose="00000400000000000000" pitchFamily="2" charset="-78"/>
              </a:rPr>
              <a:t>درخواست اعطای مجوز صندوق پژوهش و فناوری غیردولتی ........................</a:t>
            </a:r>
            <a:endParaRPr lang="en-US" sz="1600" dirty="0">
              <a:solidFill>
                <a:srgbClr val="532971"/>
              </a:solidFill>
              <a:cs typeface="B Nazanin" panose="00000400000000000000" pitchFamily="2" charset="-78"/>
            </a:endParaRPr>
          </a:p>
        </p:txBody>
      </p:sp>
    </p:spTree>
    <p:extLst>
      <p:ext uri="{BB962C8B-B14F-4D97-AF65-F5344CB8AC3E}">
        <p14:creationId xmlns:p14="http://schemas.microsoft.com/office/powerpoint/2010/main" val="322414809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53CB649A-9D9E-490F-B24B-7BCDB1A25BC2}" type="datetimeFigureOut">
              <a:rPr lang="fa-IR" smtClean="0"/>
              <a:t>23/05/1442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162805E5-9DC5-4D33-B7F3-CF7DED375E2D}" type="slidenum">
              <a:rPr lang="fa-IR" smtClean="0"/>
              <a:t>‹#›</a:t>
            </a:fld>
            <a:endParaRPr lang="fa-IR"/>
          </a:p>
        </p:txBody>
      </p:sp>
      <p:pic>
        <p:nvPicPr>
          <p:cNvPr id="11" name="Picture 10"/>
          <p:cNvPicPr>
            <a:picLocks noChangeAspect="1"/>
          </p:cNvPicPr>
          <p:nvPr userDrawn="1"/>
        </p:nvPicPr>
        <p:blipFill>
          <a:blip r:embed="rId3"/>
          <a:stretch>
            <a:fillRect/>
          </a:stretch>
        </p:blipFill>
        <p:spPr>
          <a:xfrm>
            <a:off x="10509431" y="95478"/>
            <a:ext cx="1688738" cy="1390008"/>
          </a:xfrm>
          <a:prstGeom prst="rect">
            <a:avLst/>
          </a:prstGeom>
        </p:spPr>
      </p:pic>
      <p:sp>
        <p:nvSpPr>
          <p:cNvPr id="12" name="Footer Placeholder 3"/>
          <p:cNvSpPr txBox="1">
            <a:spLocks/>
          </p:cNvSpPr>
          <p:nvPr userDrawn="1"/>
        </p:nvSpPr>
        <p:spPr>
          <a:xfrm>
            <a:off x="2939845" y="6356350"/>
            <a:ext cx="5670755" cy="365125"/>
          </a:xfrm>
          <a:prstGeom prst="rect">
            <a:avLst/>
          </a:prstGeom>
        </p:spPr>
        <p:txBody>
          <a:bodyPr/>
          <a:ls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sz="1600" dirty="0" smtClean="0">
                <a:solidFill>
                  <a:srgbClr val="532971"/>
                </a:solidFill>
                <a:cs typeface="B Nazanin" panose="00000400000000000000" pitchFamily="2" charset="-78"/>
              </a:rPr>
              <a:t>درخواست اعطای مجوز صندوق پژوهش و فناوری غیردولتی ........................</a:t>
            </a:r>
            <a:endParaRPr lang="en-US" sz="1600" dirty="0">
              <a:solidFill>
                <a:srgbClr val="532971"/>
              </a:solidFill>
              <a:cs typeface="B Nazanin" panose="00000400000000000000" pitchFamily="2" charset="-78"/>
            </a:endParaRPr>
          </a:p>
        </p:txBody>
      </p:sp>
    </p:spTree>
    <p:extLst>
      <p:ext uri="{BB962C8B-B14F-4D97-AF65-F5344CB8AC3E}">
        <p14:creationId xmlns:p14="http://schemas.microsoft.com/office/powerpoint/2010/main" val="166472824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092299"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53CB649A-9D9E-490F-B24B-7BCDB1A25BC2}" type="datetimeFigureOut">
              <a:rPr lang="fa-IR" smtClean="0"/>
              <a:t>23/05/1442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162805E5-9DC5-4D33-B7F3-CF7DED375E2D}" type="slidenum">
              <a:rPr lang="fa-IR" smtClean="0"/>
              <a:t>‹#›</a:t>
            </a:fld>
            <a:endParaRPr lang="fa-IR"/>
          </a:p>
        </p:txBody>
      </p:sp>
      <p:pic>
        <p:nvPicPr>
          <p:cNvPr id="7" name="Picture 6"/>
          <p:cNvPicPr>
            <a:picLocks noChangeAspect="1"/>
          </p:cNvPicPr>
          <p:nvPr userDrawn="1"/>
        </p:nvPicPr>
        <p:blipFill>
          <a:blip r:embed="rId3"/>
          <a:stretch>
            <a:fillRect/>
          </a:stretch>
        </p:blipFill>
        <p:spPr>
          <a:xfrm>
            <a:off x="521062" y="0"/>
            <a:ext cx="1688738" cy="1390008"/>
          </a:xfrm>
          <a:prstGeom prst="rect">
            <a:avLst/>
          </a:prstGeom>
        </p:spPr>
      </p:pic>
      <p:sp>
        <p:nvSpPr>
          <p:cNvPr id="8" name="Footer Placeholder 3"/>
          <p:cNvSpPr txBox="1">
            <a:spLocks/>
          </p:cNvSpPr>
          <p:nvPr userDrawn="1"/>
        </p:nvSpPr>
        <p:spPr>
          <a:xfrm>
            <a:off x="2939845" y="6356350"/>
            <a:ext cx="5670755" cy="365125"/>
          </a:xfrm>
          <a:prstGeom prst="rect">
            <a:avLst/>
          </a:prstGeom>
        </p:spPr>
        <p:txBody>
          <a:bodyPr/>
          <a:ls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sz="1600" dirty="0" smtClean="0">
                <a:solidFill>
                  <a:srgbClr val="532971"/>
                </a:solidFill>
                <a:cs typeface="B Nazanin" panose="00000400000000000000" pitchFamily="2" charset="-78"/>
              </a:rPr>
              <a:t>درخواست اعطای مجوز صندوق پژوهش و فناوری غیردولتی ........................</a:t>
            </a:r>
            <a:endParaRPr lang="en-US" sz="1600" dirty="0">
              <a:solidFill>
                <a:srgbClr val="532971"/>
              </a:solidFill>
              <a:cs typeface="B Nazanin" panose="00000400000000000000" pitchFamily="2" charset="-78"/>
            </a:endParaRPr>
          </a:p>
        </p:txBody>
      </p:sp>
    </p:spTree>
    <p:extLst>
      <p:ext uri="{BB962C8B-B14F-4D97-AF65-F5344CB8AC3E}">
        <p14:creationId xmlns:p14="http://schemas.microsoft.com/office/powerpoint/2010/main" val="291798646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5_Custom Layou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53CB649A-9D9E-490F-B24B-7BCDB1A25BC2}" type="datetimeFigureOut">
              <a:rPr lang="fa-IR" smtClean="0"/>
              <a:t>23/05/1442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162805E5-9DC5-4D33-B7F3-CF7DED375E2D}" type="slidenum">
              <a:rPr lang="fa-IR" smtClean="0"/>
              <a:t>‹#›</a:t>
            </a:fld>
            <a:endParaRPr lang="fa-IR"/>
          </a:p>
        </p:txBody>
      </p:sp>
      <p:pic>
        <p:nvPicPr>
          <p:cNvPr id="8" name="Picture 7"/>
          <p:cNvPicPr>
            <a:picLocks noChangeAspect="1"/>
          </p:cNvPicPr>
          <p:nvPr userDrawn="1"/>
        </p:nvPicPr>
        <p:blipFill>
          <a:blip r:embed="rId3"/>
          <a:stretch>
            <a:fillRect/>
          </a:stretch>
        </p:blipFill>
        <p:spPr>
          <a:xfrm>
            <a:off x="10509431" y="95478"/>
            <a:ext cx="1688738" cy="1390008"/>
          </a:xfrm>
          <a:prstGeom prst="rect">
            <a:avLst/>
          </a:prstGeom>
        </p:spPr>
      </p:pic>
      <p:sp>
        <p:nvSpPr>
          <p:cNvPr id="9" name="Footer Placeholder 3"/>
          <p:cNvSpPr txBox="1">
            <a:spLocks/>
          </p:cNvSpPr>
          <p:nvPr userDrawn="1"/>
        </p:nvSpPr>
        <p:spPr>
          <a:xfrm>
            <a:off x="2939845" y="6356350"/>
            <a:ext cx="5670755" cy="365125"/>
          </a:xfrm>
          <a:prstGeom prst="rect">
            <a:avLst/>
          </a:prstGeom>
        </p:spPr>
        <p:txBody>
          <a:bodyPr vert="horz" lIns="91440" tIns="45720" rIns="91440" bIns="45720" rtlCol="0" anchor="ctr"/>
          <a:lstStyle>
            <a:defPPr>
              <a:defRPr lang="fa-I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sz="1600" dirty="0" smtClean="0">
                <a:solidFill>
                  <a:srgbClr val="5BC1AC"/>
                </a:solidFill>
                <a:cs typeface="B Nazanin" panose="00000400000000000000" pitchFamily="2" charset="-78"/>
              </a:rPr>
              <a:t>درخواست اعطای مجوز صندوق پژوهش و فناوری غیردولتی ........................</a:t>
            </a:r>
            <a:endParaRPr lang="en-US" sz="1600" dirty="0">
              <a:solidFill>
                <a:srgbClr val="5BC1AC"/>
              </a:solidFill>
              <a:cs typeface="B Nazanin" panose="00000400000000000000" pitchFamily="2" charset="-78"/>
            </a:endParaRPr>
          </a:p>
        </p:txBody>
      </p:sp>
    </p:spTree>
    <p:extLst>
      <p:ext uri="{BB962C8B-B14F-4D97-AF65-F5344CB8AC3E}">
        <p14:creationId xmlns:p14="http://schemas.microsoft.com/office/powerpoint/2010/main" val="248294677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53CB649A-9D9E-490F-B24B-7BCDB1A25BC2}" type="datetimeFigureOut">
              <a:rPr lang="fa-IR" smtClean="0"/>
              <a:t>23/05/1442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162805E5-9DC5-4D33-B7F3-CF7DED375E2D}" type="slidenum">
              <a:rPr lang="fa-IR" smtClean="0"/>
              <a:t>‹#›</a:t>
            </a:fld>
            <a:endParaRPr lang="fa-IR"/>
          </a:p>
        </p:txBody>
      </p:sp>
      <p:pic>
        <p:nvPicPr>
          <p:cNvPr id="7" name="Picture 6"/>
          <p:cNvPicPr>
            <a:picLocks noChangeAspect="1"/>
          </p:cNvPicPr>
          <p:nvPr userDrawn="1"/>
        </p:nvPicPr>
        <p:blipFill>
          <a:blip r:embed="rId3"/>
          <a:stretch>
            <a:fillRect/>
          </a:stretch>
        </p:blipFill>
        <p:spPr>
          <a:xfrm>
            <a:off x="521062" y="205100"/>
            <a:ext cx="1688738" cy="1390008"/>
          </a:xfrm>
          <a:prstGeom prst="rect">
            <a:avLst/>
          </a:prstGeom>
        </p:spPr>
      </p:pic>
      <p:sp>
        <p:nvSpPr>
          <p:cNvPr id="8" name="Footer Placeholder 3"/>
          <p:cNvSpPr txBox="1">
            <a:spLocks/>
          </p:cNvSpPr>
          <p:nvPr userDrawn="1"/>
        </p:nvSpPr>
        <p:spPr>
          <a:xfrm>
            <a:off x="2939845" y="6356350"/>
            <a:ext cx="5670755" cy="365125"/>
          </a:xfrm>
          <a:prstGeom prst="rect">
            <a:avLst/>
          </a:prstGeom>
        </p:spPr>
        <p:txBody>
          <a:bodyPr vert="horz" lIns="91440" tIns="45720" rIns="91440" bIns="45720" rtlCol="0" anchor="ctr"/>
          <a:lstStyle>
            <a:defPPr>
              <a:defRPr lang="fa-I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sz="1600" smtClean="0">
                <a:solidFill>
                  <a:srgbClr val="5BC1AC"/>
                </a:solidFill>
                <a:cs typeface="B Nazanin" panose="00000400000000000000" pitchFamily="2" charset="-78"/>
              </a:rPr>
              <a:t>درخواست اعطای مجوز صندوق پژوهش و فناوری غیردولتی ........................</a:t>
            </a:r>
            <a:endParaRPr lang="en-US" sz="1600" dirty="0">
              <a:solidFill>
                <a:srgbClr val="5BC1AC"/>
              </a:solidFill>
              <a:cs typeface="B Nazanin" panose="00000400000000000000" pitchFamily="2" charset="-78"/>
            </a:endParaRPr>
          </a:p>
        </p:txBody>
      </p:sp>
    </p:spTree>
    <p:extLst>
      <p:ext uri="{BB962C8B-B14F-4D97-AF65-F5344CB8AC3E}">
        <p14:creationId xmlns:p14="http://schemas.microsoft.com/office/powerpoint/2010/main" val="9373905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53CB649A-9D9E-490F-B24B-7BCDB1A25BC2}" type="datetimeFigureOut">
              <a:rPr lang="fa-IR" smtClean="0"/>
              <a:t>23/05/1442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162805E5-9DC5-4D33-B7F3-CF7DED375E2D}" type="slidenum">
              <a:rPr lang="fa-IR" smtClean="0"/>
              <a:t>‹#›</a:t>
            </a:fld>
            <a:endParaRPr lang="fa-IR"/>
          </a:p>
        </p:txBody>
      </p:sp>
      <p:pic>
        <p:nvPicPr>
          <p:cNvPr id="6" name="Picture 5"/>
          <p:cNvPicPr>
            <a:picLocks noChangeAspect="1"/>
          </p:cNvPicPr>
          <p:nvPr userDrawn="1"/>
        </p:nvPicPr>
        <p:blipFill>
          <a:blip r:embed="rId3"/>
          <a:stretch>
            <a:fillRect/>
          </a:stretch>
        </p:blipFill>
        <p:spPr>
          <a:xfrm>
            <a:off x="10509431" y="95478"/>
            <a:ext cx="1688738" cy="1390008"/>
          </a:xfrm>
          <a:prstGeom prst="rect">
            <a:avLst/>
          </a:prstGeom>
        </p:spPr>
      </p:pic>
      <p:sp>
        <p:nvSpPr>
          <p:cNvPr id="8" name="Footer Placeholder 3"/>
          <p:cNvSpPr txBox="1">
            <a:spLocks/>
          </p:cNvSpPr>
          <p:nvPr userDrawn="1"/>
        </p:nvSpPr>
        <p:spPr>
          <a:xfrm>
            <a:off x="2939845" y="6356350"/>
            <a:ext cx="5670755" cy="365125"/>
          </a:xfrm>
          <a:prstGeom prst="rect">
            <a:avLst/>
          </a:prstGeom>
        </p:spPr>
        <p:txBody>
          <a:bodyPr/>
          <a:ls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sz="1600" dirty="0" smtClean="0">
                <a:solidFill>
                  <a:srgbClr val="532971"/>
                </a:solidFill>
                <a:cs typeface="B Nazanin" panose="00000400000000000000" pitchFamily="2" charset="-78"/>
              </a:rPr>
              <a:t>درخواست اعطای مجوز صندوق پژوهش و فناوری غیردولتی ........................</a:t>
            </a:r>
            <a:endParaRPr lang="en-US" sz="1600" dirty="0">
              <a:solidFill>
                <a:srgbClr val="532971"/>
              </a:solidFill>
              <a:cs typeface="B Nazanin" panose="00000400000000000000" pitchFamily="2" charset="-78"/>
            </a:endParaRPr>
          </a:p>
        </p:txBody>
      </p:sp>
    </p:spTree>
    <p:extLst>
      <p:ext uri="{BB962C8B-B14F-4D97-AF65-F5344CB8AC3E}">
        <p14:creationId xmlns:p14="http://schemas.microsoft.com/office/powerpoint/2010/main" val="106209234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5" Type="http://schemas.openxmlformats.org/officeDocument/2006/relationships/image" Target="../media/image3.png"/><Relationship Id="rId4" Type="http://schemas.openxmlformats.org/officeDocument/2006/relationships/image" Target="../media/image4.jpg"/></Relationships>
</file>

<file path=ppt/slideMasters/_rels/slideMaster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 y="0"/>
            <a:ext cx="12192001" cy="6858000"/>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CB649A-9D9E-490F-B24B-7BCDB1A25BC2}" type="datetimeFigureOut">
              <a:rPr lang="fa-IR" smtClean="0"/>
              <a:t>23/05/1442</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2805E5-9DC5-4D33-B7F3-CF7DED375E2D}" type="slidenum">
              <a:rPr lang="fa-IR" smtClean="0"/>
              <a:t>‹#›</a:t>
            </a:fld>
            <a:endParaRPr lang="fa-IR"/>
          </a:p>
        </p:txBody>
      </p:sp>
    </p:spTree>
    <p:extLst>
      <p:ext uri="{BB962C8B-B14F-4D97-AF65-F5344CB8AC3E}">
        <p14:creationId xmlns:p14="http://schemas.microsoft.com/office/powerpoint/2010/main" val="2487343206"/>
      </p:ext>
    </p:extLst>
  </p:cSld>
  <p:clrMap bg1="lt1" tx1="dk1" bg2="lt2" tx2="dk2" accent1="accent1" accent2="accent2" accent3="accent3" accent4="accent4" accent5="accent5" accent6="accent6" hlink="hlink" folHlink="folHlink"/>
  <p:sldLayoutIdLst>
    <p:sldLayoutId id="2147483737" r:id="rId1"/>
    <p:sldLayoutId id="2147483739" r:id="rId2"/>
    <p:sldLayoutId id="2147483740" r:id="rId3"/>
    <p:sldLayoutId id="2147483738" r:id="rId4"/>
    <p:sldLayoutId id="2147483741" r:id="rId5"/>
    <p:sldLayoutId id="2147483742" r:id="rId6"/>
    <p:sldLayoutId id="2147483749" r:id="rId7"/>
    <p:sldLayoutId id="2147483750" r:id="rId8"/>
    <p:sldLayoutId id="2147483743" r:id="rId9"/>
    <p:sldLayoutId id="2147483745" r:id="rId10"/>
    <p:sldLayoutId id="2147483744" r:id="rId11"/>
    <p:sldLayoutId id="2147483746" r:id="rId12"/>
    <p:sldLayoutId id="2147483747" r:id="rId13"/>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908C4A-160E-4DD8-A3ED-03F796460033}" type="datetimeFigureOut">
              <a:rPr lang="fa-IR" smtClean="0"/>
              <a:t>23/05/1442</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41924-4FA1-4A9E-9296-370F031643D7}" type="slidenum">
              <a:rPr lang="fa-IR" smtClean="0"/>
              <a:t>‹#›</a:t>
            </a:fld>
            <a:endParaRPr lang="fa-I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7"/>
          <p:cNvPicPr>
            <a:picLocks noChangeAspect="1"/>
          </p:cNvPicPr>
          <p:nvPr userDrawn="1"/>
        </p:nvPicPr>
        <p:blipFill>
          <a:blip r:embed="rId3"/>
          <a:stretch>
            <a:fillRect/>
          </a:stretch>
        </p:blipFill>
        <p:spPr>
          <a:xfrm>
            <a:off x="10509431" y="95478"/>
            <a:ext cx="1688738" cy="1390008"/>
          </a:xfrm>
          <a:prstGeom prst="rect">
            <a:avLst/>
          </a:prstGeom>
        </p:spPr>
      </p:pic>
      <p:sp>
        <p:nvSpPr>
          <p:cNvPr id="10" name="Footer Placeholder 3"/>
          <p:cNvSpPr txBox="1">
            <a:spLocks/>
          </p:cNvSpPr>
          <p:nvPr userDrawn="1"/>
        </p:nvSpPr>
        <p:spPr>
          <a:xfrm>
            <a:off x="2939845" y="6356350"/>
            <a:ext cx="5670755" cy="365125"/>
          </a:xfrm>
          <a:prstGeom prst="rect">
            <a:avLst/>
          </a:prstGeom>
        </p:spPr>
        <p:txBody>
          <a:bodyPr/>
          <a:ls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sz="1600" dirty="0" smtClean="0">
                <a:solidFill>
                  <a:srgbClr val="532971"/>
                </a:solidFill>
                <a:cs typeface="B Nazanin" panose="00000400000000000000" pitchFamily="2" charset="-78"/>
              </a:rPr>
              <a:t>درخواست اعطای مجوز صندوق پژوهش و فناوری غیردولتی ........................</a:t>
            </a:r>
            <a:endParaRPr lang="en-US" sz="1600" dirty="0">
              <a:solidFill>
                <a:srgbClr val="532971"/>
              </a:solidFill>
              <a:cs typeface="B Nazanin" panose="00000400000000000000" pitchFamily="2" charset="-78"/>
            </a:endParaRPr>
          </a:p>
        </p:txBody>
      </p:sp>
    </p:spTree>
    <p:extLst>
      <p:ext uri="{BB962C8B-B14F-4D97-AF65-F5344CB8AC3E}">
        <p14:creationId xmlns:p14="http://schemas.microsoft.com/office/powerpoint/2010/main" val="3261250529"/>
      </p:ext>
    </p:extLst>
  </p:cSld>
  <p:clrMap bg1="lt1" tx1="dk1" bg2="lt2" tx2="dk2" accent1="accent1" accent2="accent2" accent3="accent3" accent4="accent4" accent5="accent5" accent6="accent6" hlink="hlink" folHlink="folHlink"/>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DF94A2-9B48-445A-82B5-2B39FADE08AE}" type="datetimeFigureOut">
              <a:rPr lang="fa-IR" smtClean="0"/>
              <a:t>23/05/1442</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032A37-BF0A-4AAE-9A57-58428306BAA7}" type="slidenum">
              <a:rPr lang="fa-IR" smtClean="0"/>
              <a:t>‹#›</a:t>
            </a:fld>
            <a:endParaRPr lang="fa-IR"/>
          </a:p>
        </p:txBody>
      </p:sp>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0"/>
            <a:ext cx="12192001" cy="6858000"/>
          </a:xfrm>
          <a:prstGeom prst="rect">
            <a:avLst/>
          </a:prstGeom>
        </p:spPr>
      </p:pic>
      <p:pic>
        <p:nvPicPr>
          <p:cNvPr id="8" name="Picture 7"/>
          <p:cNvPicPr>
            <a:picLocks noChangeAspect="1"/>
          </p:cNvPicPr>
          <p:nvPr userDrawn="1"/>
        </p:nvPicPr>
        <p:blipFill>
          <a:blip r:embed="rId5"/>
          <a:stretch>
            <a:fillRect/>
          </a:stretch>
        </p:blipFill>
        <p:spPr>
          <a:xfrm>
            <a:off x="521062" y="0"/>
            <a:ext cx="1688738" cy="1390008"/>
          </a:xfrm>
          <a:prstGeom prst="rect">
            <a:avLst/>
          </a:prstGeom>
        </p:spPr>
      </p:pic>
      <p:sp>
        <p:nvSpPr>
          <p:cNvPr id="9" name="Footer Placeholder 3"/>
          <p:cNvSpPr txBox="1">
            <a:spLocks/>
          </p:cNvSpPr>
          <p:nvPr userDrawn="1"/>
        </p:nvSpPr>
        <p:spPr>
          <a:xfrm>
            <a:off x="2939845" y="6356350"/>
            <a:ext cx="5670755" cy="365125"/>
          </a:xfrm>
          <a:prstGeom prst="rect">
            <a:avLst/>
          </a:prstGeom>
        </p:spPr>
        <p:txBody>
          <a:bodyPr/>
          <a:ls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sz="1600" smtClean="0">
                <a:solidFill>
                  <a:srgbClr val="5BC1AC"/>
                </a:solidFill>
                <a:cs typeface="B Nazanin" panose="00000400000000000000" pitchFamily="2" charset="-78"/>
              </a:rPr>
              <a:t>درخواست اعطای مجوز صندوق پژوهش و فناوری غیردولتی ........................</a:t>
            </a:r>
            <a:endParaRPr lang="en-US" sz="1600" dirty="0">
              <a:solidFill>
                <a:srgbClr val="5BC1AC"/>
              </a:solidFill>
              <a:cs typeface="B Nazanin" panose="00000400000000000000" pitchFamily="2" charset="-78"/>
            </a:endParaRPr>
          </a:p>
        </p:txBody>
      </p:sp>
    </p:spTree>
    <p:extLst>
      <p:ext uri="{BB962C8B-B14F-4D97-AF65-F5344CB8AC3E}">
        <p14:creationId xmlns:p14="http://schemas.microsoft.com/office/powerpoint/2010/main" val="27618445"/>
      </p:ext>
    </p:extLst>
  </p:cSld>
  <p:clrMap bg1="lt1" tx1="dk1" bg2="lt2" tx2="dk2" accent1="accent1" accent2="accent2" accent3="accent3" accent4="accent4" accent5="accent5" accent6="accent6" hlink="hlink" folHlink="folHlink"/>
  <p:sldLayoutIdLst>
    <p:sldLayoutId id="2147483752" r:id="rId1"/>
    <p:sldLayoutId id="2147483753" r:id="rId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92001" cy="6858000"/>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1CE998-77C1-4673-B074-9705894DB4B2}" type="datetimeFigureOut">
              <a:rPr lang="fa-IR" smtClean="0"/>
              <a:t>23/05/1442</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935D81-712E-4DD8-ACEA-10FC0C1A022B}" type="slidenum">
              <a:rPr lang="fa-IR" smtClean="0"/>
              <a:t>‹#›</a:t>
            </a:fld>
            <a:endParaRPr lang="fa-IR"/>
          </a:p>
        </p:txBody>
      </p:sp>
      <p:sp>
        <p:nvSpPr>
          <p:cNvPr id="8" name="Footer Placeholder 3"/>
          <p:cNvSpPr txBox="1">
            <a:spLocks/>
          </p:cNvSpPr>
          <p:nvPr userDrawn="1"/>
        </p:nvSpPr>
        <p:spPr>
          <a:xfrm>
            <a:off x="2939845" y="6356350"/>
            <a:ext cx="5670755" cy="365125"/>
          </a:xfrm>
          <a:prstGeom prst="rect">
            <a:avLst/>
          </a:prstGeom>
        </p:spPr>
        <p:txBody>
          <a:bodyPr/>
          <a:ls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sz="1600" dirty="0" smtClean="0">
                <a:solidFill>
                  <a:srgbClr val="5BC1AC"/>
                </a:solidFill>
                <a:cs typeface="B Nazanin" panose="00000400000000000000" pitchFamily="2" charset="-78"/>
              </a:rPr>
              <a:t>درخواست اعطای مجوز صندوق پژوهش و فناوری غیردولتی ........................</a:t>
            </a:r>
            <a:endParaRPr lang="en-US" sz="1600" dirty="0">
              <a:solidFill>
                <a:srgbClr val="5BC1AC"/>
              </a:solidFill>
              <a:cs typeface="B Nazanin" panose="00000400000000000000" pitchFamily="2" charset="-78"/>
            </a:endParaRPr>
          </a:p>
        </p:txBody>
      </p:sp>
    </p:spTree>
    <p:extLst>
      <p:ext uri="{BB962C8B-B14F-4D97-AF65-F5344CB8AC3E}">
        <p14:creationId xmlns:p14="http://schemas.microsoft.com/office/powerpoint/2010/main" val="1195856651"/>
      </p:ext>
    </p:extLst>
  </p:cSld>
  <p:clrMap bg1="lt1" tx1="dk1" bg2="lt2" tx2="dk2" accent1="accent1" accent2="accent2" accent3="accent3" accent4="accent4" accent5="accent5" accent6="accent6" hlink="hlink" folHlink="folHlink"/>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13000" b="-13000"/>
          </a:stretch>
        </a:blipFill>
        <a:effectLst/>
      </p:bgPr>
    </p:bg>
    <p:spTree>
      <p:nvGrpSpPr>
        <p:cNvPr id="1" name=""/>
        <p:cNvGrpSpPr/>
        <p:nvPr/>
      </p:nvGrpSpPr>
      <p:grpSpPr>
        <a:xfrm>
          <a:off x="0" y="0"/>
          <a:ext cx="0" cy="0"/>
          <a:chOff x="0" y="0"/>
          <a:chExt cx="0" cy="0"/>
        </a:xfrm>
      </p:grpSpPr>
      <p:sp>
        <p:nvSpPr>
          <p:cNvPr id="32" name="Title 31"/>
          <p:cNvSpPr>
            <a:spLocks noGrp="1"/>
          </p:cNvSpPr>
          <p:nvPr>
            <p:ph type="ctrTitle"/>
          </p:nvPr>
        </p:nvSpPr>
        <p:spPr>
          <a:xfrm>
            <a:off x="993297" y="3286125"/>
            <a:ext cx="11062972" cy="1128559"/>
          </a:xfrm>
          <a:noFill/>
        </p:spPr>
        <p:txBody>
          <a:bodyPr wrap="none" bIns="36000">
            <a:noAutofit/>
          </a:bodyPr>
          <a:lstStyle/>
          <a:p>
            <a:pPr>
              <a:lnSpc>
                <a:spcPct val="200000"/>
              </a:lnSpc>
            </a:pPr>
            <a:r>
              <a:rPr lang="fa-IR" sz="2800" dirty="0">
                <a:ln w="0"/>
                <a:latin typeface="IranNastaliq" panose="02020505000000020003" pitchFamily="18" charset="0"/>
                <a:cs typeface="B Titr" panose="00000700000000000000" pitchFamily="2" charset="-78"/>
              </a:rPr>
              <a:t>بررسی  مجوز تاسیس صندوق پژوهش و فناوری غیر دولتی </a:t>
            </a:r>
            <a:r>
              <a:rPr lang="fa-IR" sz="2800" dirty="0" smtClean="0">
                <a:ln w="0"/>
                <a:latin typeface="IranNastaliq" panose="02020505000000020003" pitchFamily="18" charset="0"/>
                <a:cs typeface="B Titr" panose="00000700000000000000" pitchFamily="2" charset="-78"/>
              </a:rPr>
              <a:t>........</a:t>
            </a:r>
            <a:endParaRPr lang="fa-IR" sz="2800" b="0" dirty="0" smtClean="0">
              <a:ln w="0"/>
              <a:solidFill>
                <a:schemeClr val="tx1"/>
              </a:solidFill>
              <a:latin typeface="IranNastaliq" panose="02020505000000020003" pitchFamily="18" charset="0"/>
              <a:cs typeface="B Titr" panose="00000700000000000000" pitchFamily="2" charset="-78"/>
            </a:endParaRPr>
          </a:p>
        </p:txBody>
      </p:sp>
      <p:sp>
        <p:nvSpPr>
          <p:cNvPr id="33" name="Subtitle 32"/>
          <p:cNvSpPr>
            <a:spLocks noGrp="1"/>
          </p:cNvSpPr>
          <p:nvPr>
            <p:ph type="subTitle" idx="1"/>
          </p:nvPr>
        </p:nvSpPr>
        <p:spPr>
          <a:xfrm>
            <a:off x="1097637" y="4849481"/>
            <a:ext cx="10958632" cy="1362306"/>
          </a:xfrm>
        </p:spPr>
        <p:txBody>
          <a:bodyPr>
            <a:noAutofit/>
          </a:bodyPr>
          <a:lstStyle/>
          <a:p>
            <a:pPr algn="ctr"/>
            <a:endParaRPr lang="fa-IR" sz="2000" spc="0" dirty="0" smtClean="0">
              <a:solidFill>
                <a:srgbClr val="5BC1AC"/>
              </a:solidFill>
              <a:cs typeface="B Titr" panose="00000700000000000000" pitchFamily="2" charset="-78"/>
            </a:endParaRPr>
          </a:p>
          <a:p>
            <a:pPr algn="ctr"/>
            <a:r>
              <a:rPr lang="fa-IR" sz="2000" spc="0" dirty="0" smtClean="0">
                <a:solidFill>
                  <a:srgbClr val="5BC1AC"/>
                </a:solidFill>
                <a:cs typeface="B Titr" panose="00000700000000000000" pitchFamily="2" charset="-78"/>
              </a:rPr>
              <a:t>جلسه ....کارگروه صندوق‌های پژوهش و فناوری</a:t>
            </a:r>
          </a:p>
          <a:p>
            <a:pPr algn="ctr"/>
            <a:r>
              <a:rPr lang="fa-IR" sz="2000" spc="0" dirty="0" smtClean="0">
                <a:solidFill>
                  <a:srgbClr val="5BC1AC"/>
                </a:solidFill>
                <a:cs typeface="B Titr" panose="00000700000000000000" pitchFamily="2" charset="-78"/>
              </a:rPr>
              <a:t>روز..... ماه......سال ........</a:t>
            </a:r>
            <a:endParaRPr lang="en-US" sz="2000" spc="0" dirty="0">
              <a:solidFill>
                <a:srgbClr val="5BC1AC"/>
              </a:solidFill>
              <a:cs typeface="B Titr" panose="00000700000000000000" pitchFamily="2" charset="-78"/>
            </a:endParaRPr>
          </a:p>
        </p:txBody>
      </p:sp>
      <p:pic>
        <p:nvPicPr>
          <p:cNvPr id="1026" name="Picture 2" descr="http://www.hajij.com/fa/images/stories/pics/1393/06/930604-besmellah.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401" y="246336"/>
            <a:ext cx="1406175" cy="914014"/>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83080" y="1160350"/>
            <a:ext cx="2467542" cy="2028868"/>
          </a:xfrm>
          <a:prstGeom prst="rect">
            <a:avLst/>
          </a:prstGeom>
        </p:spPr>
      </p:pic>
    </p:spTree>
    <p:extLst>
      <p:ext uri="{BB962C8B-B14F-4D97-AF65-F5344CB8AC3E}">
        <p14:creationId xmlns:p14="http://schemas.microsoft.com/office/powerpoint/2010/main" val="2186282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57F1E4F-1CFF-5643-939E-02111984F565}" type="slidenum">
              <a:rPr lang="en-US" smtClean="0">
                <a:solidFill>
                  <a:srgbClr val="5BC1AC"/>
                </a:solidFill>
                <a:cs typeface="B Nazanin" panose="00000400000000000000" pitchFamily="2" charset="-78"/>
              </a:rPr>
              <a:t>10</a:t>
            </a:fld>
            <a:endParaRPr lang="en-US" dirty="0">
              <a:solidFill>
                <a:srgbClr val="5BC1AC"/>
              </a:solidFill>
              <a:cs typeface="B Nazanin" panose="00000400000000000000" pitchFamily="2" charset="-78"/>
            </a:endParaRPr>
          </a:p>
        </p:txBody>
      </p:sp>
      <p:sp>
        <p:nvSpPr>
          <p:cNvPr id="2" name="Title 1"/>
          <p:cNvSpPr>
            <a:spLocks noGrp="1"/>
          </p:cNvSpPr>
          <p:nvPr>
            <p:ph type="title" idx="4294967295"/>
          </p:nvPr>
        </p:nvSpPr>
        <p:spPr>
          <a:xfrm>
            <a:off x="3916977" y="153782"/>
            <a:ext cx="7989887" cy="1184275"/>
          </a:xfrm>
        </p:spPr>
        <p:txBody>
          <a:bodyPr>
            <a:normAutofit/>
          </a:bodyPr>
          <a:lstStyle/>
          <a:p>
            <a:r>
              <a:rPr lang="fa-IR" sz="3600" dirty="0">
                <a:solidFill>
                  <a:srgbClr val="532971"/>
                </a:solidFill>
                <a:cs typeface="B Titr" panose="00000700000000000000" pitchFamily="2" charset="-78"/>
              </a:rPr>
              <a:t>لایه </a:t>
            </a:r>
            <a:r>
              <a:rPr lang="fa-IR" sz="3600" dirty="0" smtClean="0">
                <a:solidFill>
                  <a:srgbClr val="532971"/>
                </a:solidFill>
                <a:cs typeface="B Titr" panose="00000700000000000000" pitchFamily="2" charset="-78"/>
              </a:rPr>
              <a:t>اول سهامداران؛ شرکت 1 .......</a:t>
            </a:r>
            <a:endParaRPr lang="fa-IR" sz="3600" dirty="0">
              <a:solidFill>
                <a:srgbClr val="532971"/>
              </a:solidFill>
              <a:cs typeface="B Titr" panose="00000700000000000000" pitchFamily="2" charset="-78"/>
            </a:endParaRPr>
          </a:p>
        </p:txBody>
      </p:sp>
      <p:graphicFrame>
        <p:nvGraphicFramePr>
          <p:cNvPr id="11" name="Table 10"/>
          <p:cNvGraphicFramePr>
            <a:graphicFrameLocks noGrp="1"/>
          </p:cNvGraphicFramePr>
          <p:nvPr>
            <p:extLst>
              <p:ext uri="{D42A27DB-BD31-4B8C-83A1-F6EECF244321}">
                <p14:modId xmlns:p14="http://schemas.microsoft.com/office/powerpoint/2010/main" val="1952807894"/>
              </p:ext>
            </p:extLst>
          </p:nvPr>
        </p:nvGraphicFramePr>
        <p:xfrm>
          <a:off x="3106994" y="1601826"/>
          <a:ext cx="7865806" cy="2180620"/>
        </p:xfrm>
        <a:graphic>
          <a:graphicData uri="http://schemas.openxmlformats.org/drawingml/2006/table">
            <a:tbl>
              <a:tblPr rtl="1"/>
              <a:tblGrid>
                <a:gridCol w="932245">
                  <a:extLst>
                    <a:ext uri="{9D8B030D-6E8A-4147-A177-3AD203B41FA5}">
                      <a16:colId xmlns:a16="http://schemas.microsoft.com/office/drawing/2014/main" val="3792661143"/>
                    </a:ext>
                  </a:extLst>
                </a:gridCol>
                <a:gridCol w="2913261">
                  <a:extLst>
                    <a:ext uri="{9D8B030D-6E8A-4147-A177-3AD203B41FA5}">
                      <a16:colId xmlns:a16="http://schemas.microsoft.com/office/drawing/2014/main" val="1086602362"/>
                    </a:ext>
                  </a:extLst>
                </a:gridCol>
                <a:gridCol w="1786799">
                  <a:extLst>
                    <a:ext uri="{9D8B030D-6E8A-4147-A177-3AD203B41FA5}">
                      <a16:colId xmlns:a16="http://schemas.microsoft.com/office/drawing/2014/main" val="2894439722"/>
                    </a:ext>
                  </a:extLst>
                </a:gridCol>
                <a:gridCol w="2233501">
                  <a:extLst>
                    <a:ext uri="{9D8B030D-6E8A-4147-A177-3AD203B41FA5}">
                      <a16:colId xmlns:a16="http://schemas.microsoft.com/office/drawing/2014/main" val="1012892730"/>
                    </a:ext>
                  </a:extLst>
                </a:gridCol>
              </a:tblGrid>
              <a:tr h="454812">
                <a:tc>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ردیف</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سهامدار</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درصد سهام</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مبلغ سهام (میلیون ریال)</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extLst>
                  <a:ext uri="{0D108BD9-81ED-4DB2-BD59-A6C34878D82A}">
                    <a16:rowId xmlns:a16="http://schemas.microsoft.com/office/drawing/2014/main" val="3316106205"/>
                  </a:ext>
                </a:extLst>
              </a:tr>
              <a:tr h="337187">
                <a:tc>
                  <a:txBody>
                    <a:bodyPr/>
                    <a:lstStyle/>
                    <a:p>
                      <a:pPr algn="ctr" rtl="0" fontAlgn="ctr"/>
                      <a:r>
                        <a:rPr lang="en-US" sz="2000" b="0" i="0" u="none" strike="noStrike" dirty="0">
                          <a:solidFill>
                            <a:srgbClr val="000000"/>
                          </a:solidFill>
                          <a:effectLst/>
                          <a:latin typeface="B Nazanin" panose="00000400000000000000" pitchFamily="2" charset="-78"/>
                          <a:cs typeface="B Nazanin" panose="00000400000000000000" pitchFamily="2" charset="-78"/>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1" fontAlgn="ctr"/>
                      <a:r>
                        <a:rPr lang="fa-IR" sz="1600" b="0" i="0" u="none" strike="noStrike" dirty="0" smtClean="0">
                          <a:solidFill>
                            <a:srgbClr val="000000"/>
                          </a:solidFill>
                          <a:effectLst/>
                          <a:latin typeface="+mn-lt"/>
                          <a:cs typeface="B Nazanin" panose="00000400000000000000" pitchFamily="2" charset="-78"/>
                        </a:rPr>
                        <a:t>شرکت </a:t>
                      </a:r>
                      <a:r>
                        <a:rPr lang="en-US" sz="1600" b="0" i="0" u="none" strike="noStrike" dirty="0" smtClean="0">
                          <a:solidFill>
                            <a:srgbClr val="000000"/>
                          </a:solidFill>
                          <a:effectLst/>
                          <a:latin typeface="+mn-lt"/>
                          <a:cs typeface="+mj-cs"/>
                        </a:rPr>
                        <a:t>A</a:t>
                      </a:r>
                      <a:endParaRPr lang="fa-IR" sz="1600" b="0" i="0" u="none" strike="noStrike" dirty="0">
                        <a:solidFill>
                          <a:srgbClr val="000000"/>
                        </a:solidFill>
                        <a:effectLst/>
                        <a:latin typeface="+mn-lt"/>
                        <a:cs typeface="B Nazanin" panose="00000400000000000000" pitchFamily="2" charset="-7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1"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w="1270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a:noFill/>
                    </a:lnR>
                    <a:lnT>
                      <a:noFill/>
                    </a:lnT>
                    <a:lnB w="12700" cap="flat" cmpd="sng" algn="ctr">
                      <a:solidFill>
                        <a:srgbClr val="FFFFFF"/>
                      </a:solidFill>
                      <a:prstDash val="solid"/>
                      <a:round/>
                      <a:headEnd type="none" w="med" len="med"/>
                      <a:tailEnd type="none" w="med" len="med"/>
                    </a:lnB>
                    <a:solidFill>
                      <a:srgbClr val="5BC1AC"/>
                    </a:solidFill>
                  </a:tcPr>
                </a:tc>
                <a:extLst>
                  <a:ext uri="{0D108BD9-81ED-4DB2-BD59-A6C34878D82A}">
                    <a16:rowId xmlns:a16="http://schemas.microsoft.com/office/drawing/2014/main" val="2314228165"/>
                  </a:ext>
                </a:extLst>
              </a:tr>
              <a:tr h="329347">
                <a:tc>
                  <a:txBody>
                    <a:bodyPr/>
                    <a:lstStyle/>
                    <a:p>
                      <a:pPr algn="ctr" rtl="0" fontAlgn="ctr"/>
                      <a:r>
                        <a:rPr lang="en-US" sz="2000" b="0" i="0" u="none" strike="noStrike" dirty="0">
                          <a:solidFill>
                            <a:srgbClr val="000000"/>
                          </a:solidFill>
                          <a:effectLst/>
                          <a:latin typeface="B Nazanin" panose="00000400000000000000" pitchFamily="2" charset="-78"/>
                          <a:cs typeface="B Nazanin" panose="00000400000000000000" pitchFamily="2" charset="-78"/>
                        </a:rPr>
                        <a:t>2</a:t>
                      </a:r>
                    </a:p>
                  </a:txBody>
                  <a:tcPr marL="9525" marR="9525" marT="9525" marB="0" anchor="ctr">
                    <a:lnL>
                      <a:noFill/>
                    </a:lnL>
                    <a:lnR>
                      <a:noFill/>
                    </a:lnR>
                    <a:lnT>
                      <a:noFill/>
                    </a:lnT>
                    <a:lnB>
                      <a:noFill/>
                    </a:lnB>
                    <a:noFill/>
                  </a:tcPr>
                </a:tc>
                <a:tc>
                  <a:txBody>
                    <a:bodyPr/>
                    <a:lstStyle/>
                    <a:p>
                      <a:pPr marL="0" marR="0" lvl="0" indent="0" algn="ctr" defTabSz="914400" rtl="1" eaLnBrk="1" fontAlgn="ctr" latinLnBrk="0" hangingPunct="1">
                        <a:lnSpc>
                          <a:spcPct val="100000"/>
                        </a:lnSpc>
                        <a:spcBef>
                          <a:spcPts val="0"/>
                        </a:spcBef>
                        <a:spcAft>
                          <a:spcPts val="0"/>
                        </a:spcAft>
                        <a:buClrTx/>
                        <a:buSzTx/>
                        <a:buFontTx/>
                        <a:buNone/>
                        <a:tabLst/>
                        <a:defRPr/>
                      </a:pPr>
                      <a:r>
                        <a:rPr lang="fa-IR" sz="1600" b="0" i="0" u="none" strike="noStrike" dirty="0" smtClean="0">
                          <a:solidFill>
                            <a:srgbClr val="000000"/>
                          </a:solidFill>
                          <a:effectLst/>
                          <a:latin typeface="+mn-lt"/>
                          <a:cs typeface="B Nazanin" panose="00000400000000000000" pitchFamily="2" charset="-78"/>
                        </a:rPr>
                        <a:t>شرکت </a:t>
                      </a:r>
                      <a:r>
                        <a:rPr lang="en-US" sz="1600" b="0" i="0" u="none" strike="noStrike" kern="1200" dirty="0" smtClean="0">
                          <a:solidFill>
                            <a:srgbClr val="000000"/>
                          </a:solidFill>
                          <a:effectLst/>
                          <a:latin typeface="+mn-lt"/>
                          <a:ea typeface="+mn-ea"/>
                          <a:cs typeface="+mn-cs"/>
                        </a:rPr>
                        <a:t>B</a:t>
                      </a:r>
                      <a:endParaRPr lang="fa-IR" sz="1600" b="0" i="0" u="none" strike="noStrike" dirty="0" smtClean="0">
                        <a:solidFill>
                          <a:srgbClr val="000000"/>
                        </a:solidFill>
                        <a:effectLst/>
                        <a:latin typeface="+mn-lt"/>
                        <a:cs typeface="B Nazanin" panose="00000400000000000000" pitchFamily="2" charset="-78"/>
                      </a:endParaRPr>
                    </a:p>
                  </a:txBody>
                  <a:tcPr marL="9525" marR="9525" marT="9525" marB="0" anchor="ctr">
                    <a:lnL>
                      <a:noFill/>
                    </a:lnL>
                    <a:lnR>
                      <a:noFill/>
                    </a:lnR>
                    <a:lnT>
                      <a:noFill/>
                    </a:lnT>
                    <a:lnB>
                      <a:noFill/>
                    </a:lnB>
                  </a:tcPr>
                </a:tc>
                <a:tc>
                  <a:txBody>
                    <a:bodyPr/>
                    <a:lstStyle/>
                    <a:p>
                      <a:pPr algn="ctr" rtl="1"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w="12700" cap="flat" cmpd="sng" algn="ctr">
                      <a:solidFill>
                        <a:srgbClr val="FFFFFF"/>
                      </a:solidFill>
                      <a:prstDash val="solid"/>
                      <a:round/>
                      <a:headEnd type="none" w="med" len="med"/>
                      <a:tailEnd type="none" w="med" len="med"/>
                    </a:lnR>
                    <a:lnT>
                      <a:noFill/>
                    </a:lnT>
                    <a:lnB>
                      <a:noFill/>
                    </a:lnB>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2068194980"/>
                  </a:ext>
                </a:extLst>
              </a:tr>
              <a:tr h="337187">
                <a:tc>
                  <a:txBody>
                    <a:bodyPr/>
                    <a:lstStyle/>
                    <a:p>
                      <a:pPr algn="ctr" rtl="0" fontAlgn="ctr"/>
                      <a:r>
                        <a:rPr lang="en-US" sz="2000" b="0" i="0" u="none" strike="noStrike" dirty="0">
                          <a:solidFill>
                            <a:srgbClr val="000000"/>
                          </a:solidFill>
                          <a:effectLst/>
                          <a:latin typeface="B Nazanin" panose="00000400000000000000" pitchFamily="2" charset="-78"/>
                          <a:cs typeface="B Nazanin" panose="00000400000000000000" pitchFamily="2" charset="-78"/>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marL="0" marR="0" lvl="0" indent="0" algn="ctr" defTabSz="914400" rtl="1" eaLnBrk="1" fontAlgn="ctr" latinLnBrk="0" hangingPunct="1">
                        <a:lnSpc>
                          <a:spcPct val="100000"/>
                        </a:lnSpc>
                        <a:spcBef>
                          <a:spcPts val="0"/>
                        </a:spcBef>
                        <a:spcAft>
                          <a:spcPts val="0"/>
                        </a:spcAft>
                        <a:buClrTx/>
                        <a:buSzTx/>
                        <a:buFontTx/>
                        <a:buNone/>
                        <a:tabLst/>
                        <a:defRPr/>
                      </a:pPr>
                      <a:r>
                        <a:rPr lang="fa-IR" sz="1600" b="0" i="0" u="none" strike="noStrike" dirty="0" smtClean="0">
                          <a:solidFill>
                            <a:srgbClr val="000000"/>
                          </a:solidFill>
                          <a:effectLst/>
                          <a:latin typeface="+mn-lt"/>
                          <a:cs typeface="B Nazanin" panose="00000400000000000000" pitchFamily="2" charset="-78"/>
                        </a:rPr>
                        <a:t>شرکت </a:t>
                      </a:r>
                      <a:r>
                        <a:rPr lang="en-US" sz="1600" b="0" i="0" u="none" strike="noStrike" kern="1200" dirty="0" smtClean="0">
                          <a:solidFill>
                            <a:srgbClr val="000000"/>
                          </a:solidFill>
                          <a:effectLst/>
                          <a:latin typeface="+mn-lt"/>
                          <a:ea typeface="+mn-ea"/>
                          <a:cs typeface="+mn-cs"/>
                        </a:rPr>
                        <a:t>c</a:t>
                      </a:r>
                      <a:endParaRPr lang="fa-IR" sz="1600" b="0" i="0" u="none" strike="noStrike" dirty="0" smtClean="0">
                        <a:solidFill>
                          <a:srgbClr val="000000"/>
                        </a:solidFill>
                        <a:effectLst/>
                        <a:latin typeface="+mn-lt"/>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1"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C1AC"/>
                    </a:solidFill>
                  </a:tcPr>
                </a:tc>
                <a:extLst>
                  <a:ext uri="{0D108BD9-81ED-4DB2-BD59-A6C34878D82A}">
                    <a16:rowId xmlns:a16="http://schemas.microsoft.com/office/drawing/2014/main" val="2281823273"/>
                  </a:ext>
                </a:extLst>
              </a:tr>
              <a:tr h="297980">
                <a:tc>
                  <a:txBody>
                    <a:bodyPr/>
                    <a:lstStyle/>
                    <a:p>
                      <a:pPr algn="ctr" rtl="0" fontAlgn="ctr"/>
                      <a:r>
                        <a:rPr lang="en-US" sz="2000" b="0" i="0" u="none" strike="noStrike" dirty="0">
                          <a:solidFill>
                            <a:srgbClr val="000000"/>
                          </a:solidFill>
                          <a:effectLst/>
                          <a:latin typeface="B Nazanin" panose="00000400000000000000" pitchFamily="2" charset="-78"/>
                          <a:cs typeface="B Nazanin" panose="00000400000000000000" pitchFamily="2" charset="-78"/>
                        </a:rPr>
                        <a:t>4</a:t>
                      </a: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ctr" rtl="1" fontAlgn="ctr"/>
                      <a:endParaRPr lang="fa-IR" sz="1600" b="0"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1" fontAlgn="ctr"/>
                      <a:endParaRPr lang="en-US" sz="1600" b="0"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w="1270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549813699"/>
                  </a:ext>
                </a:extLst>
              </a:tr>
              <a:tr h="407762">
                <a:tc gridSpan="2">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جمع</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tc hMerge="1">
                  <a:txBody>
                    <a:bodyPr/>
                    <a:lstStyle/>
                    <a:p>
                      <a:endParaRPr lang="en-US"/>
                    </a:p>
                  </a:txBody>
                  <a:tcPr/>
                </a:tc>
                <a:tc>
                  <a:txBody>
                    <a:bodyPr/>
                    <a:lstStyle/>
                    <a:p>
                      <a:pPr algn="ctr" rtl="1" fontAlgn="ctr"/>
                      <a:endParaRPr lang="en-US" sz="2000" b="0" i="0" u="none" strike="noStrike" dirty="0">
                        <a:solidFill>
                          <a:srgbClr val="FFFFFF"/>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tc>
                  <a:txBody>
                    <a:bodyPr/>
                    <a:lstStyle/>
                    <a:p>
                      <a:pPr algn="ctr" rtl="1" fontAlgn="ctr"/>
                      <a:endParaRPr lang="en-US" sz="2000" b="0" i="0" u="none" strike="noStrike" dirty="0">
                        <a:solidFill>
                          <a:srgbClr val="FFFFFF"/>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extLst>
                  <a:ext uri="{0D108BD9-81ED-4DB2-BD59-A6C34878D82A}">
                    <a16:rowId xmlns:a16="http://schemas.microsoft.com/office/drawing/2014/main" val="1523816807"/>
                  </a:ext>
                </a:extLst>
              </a:tr>
            </a:tbl>
          </a:graphicData>
        </a:graphic>
      </p:graphicFrame>
      <p:sp>
        <p:nvSpPr>
          <p:cNvPr id="4" name="Rectangle 3"/>
          <p:cNvSpPr/>
          <p:nvPr/>
        </p:nvSpPr>
        <p:spPr>
          <a:xfrm>
            <a:off x="1410929" y="4046215"/>
            <a:ext cx="10259863" cy="2585323"/>
          </a:xfrm>
          <a:prstGeom prst="rect">
            <a:avLst/>
          </a:prstGeom>
        </p:spPr>
        <p:txBody>
          <a:bodyPr wrap="square">
            <a:spAutoFit/>
          </a:bodyPr>
          <a:lstStyle/>
          <a:p>
            <a:pPr marL="285750" indent="-285750" algn="r" rtl="1">
              <a:lnSpc>
                <a:spcPct val="150000"/>
              </a:lnSpc>
              <a:buFont typeface="Wingdings" panose="05000000000000000000" pitchFamily="2" charset="2"/>
              <a:buChar char="v"/>
            </a:pPr>
            <a:r>
              <a:rPr lang="fa-IR" dirty="0" smtClean="0">
                <a:solidFill>
                  <a:srgbClr val="532971"/>
                </a:solidFill>
                <a:latin typeface="IRANSans"/>
                <a:cs typeface="B Nazanin" panose="00000400000000000000" pitchFamily="2" charset="-78"/>
              </a:rPr>
              <a:t>رزومه مختصر از شرکت ......</a:t>
            </a:r>
          </a:p>
          <a:p>
            <a:pPr marL="285750" indent="-285750" algn="r" rtl="1">
              <a:lnSpc>
                <a:spcPct val="150000"/>
              </a:lnSpc>
              <a:buFont typeface="Wingdings" panose="05000000000000000000" pitchFamily="2" charset="2"/>
              <a:buChar char="v"/>
            </a:pPr>
            <a:r>
              <a:rPr lang="fa-IR" dirty="0" smtClean="0">
                <a:solidFill>
                  <a:srgbClr val="532971"/>
                </a:solidFill>
                <a:latin typeface="IRANSans"/>
                <a:cs typeface="B Nazanin" panose="00000400000000000000" pitchFamily="2" charset="-78"/>
              </a:rPr>
              <a:t>سال تاسیس</a:t>
            </a:r>
          </a:p>
          <a:p>
            <a:pPr marL="285750" indent="-285750" algn="r" rtl="1">
              <a:lnSpc>
                <a:spcPct val="150000"/>
              </a:lnSpc>
              <a:buFont typeface="Wingdings" panose="05000000000000000000" pitchFamily="2" charset="2"/>
              <a:buChar char="v"/>
            </a:pPr>
            <a:r>
              <a:rPr lang="fa-IR" dirty="0" smtClean="0">
                <a:solidFill>
                  <a:srgbClr val="532971"/>
                </a:solidFill>
                <a:latin typeface="IRANSans"/>
                <a:cs typeface="B Nazanin" panose="00000400000000000000" pitchFamily="2" charset="-78"/>
              </a:rPr>
              <a:t>سرمایه شرکت در حال حاضر </a:t>
            </a:r>
          </a:p>
          <a:p>
            <a:pPr marL="285750" indent="-285750" algn="r" rtl="1">
              <a:lnSpc>
                <a:spcPct val="150000"/>
              </a:lnSpc>
              <a:buFont typeface="Wingdings" panose="05000000000000000000" pitchFamily="2" charset="2"/>
              <a:buChar char="v"/>
            </a:pPr>
            <a:r>
              <a:rPr lang="fa-IR" dirty="0" smtClean="0">
                <a:solidFill>
                  <a:srgbClr val="532971"/>
                </a:solidFill>
                <a:latin typeface="IRANSans"/>
                <a:cs typeface="B Nazanin" panose="00000400000000000000" pitchFamily="2" charset="-78"/>
              </a:rPr>
              <a:t>افتخارات</a:t>
            </a:r>
          </a:p>
          <a:p>
            <a:pPr marL="285750" indent="-285750" algn="r" rtl="1">
              <a:lnSpc>
                <a:spcPct val="150000"/>
              </a:lnSpc>
              <a:buFont typeface="Wingdings" panose="05000000000000000000" pitchFamily="2" charset="2"/>
              <a:buChar char="v"/>
            </a:pPr>
            <a:r>
              <a:rPr lang="fa-IR" dirty="0" smtClean="0">
                <a:solidFill>
                  <a:srgbClr val="532971"/>
                </a:solidFill>
                <a:latin typeface="IRANSans"/>
                <a:cs typeface="B Nazanin" panose="00000400000000000000" pitchFamily="2" charset="-78"/>
              </a:rPr>
              <a:t>گزارش مختصر عملکرد، فروش و اشتغالزایی</a:t>
            </a:r>
          </a:p>
          <a:p>
            <a:pPr marL="285750" indent="-285750" algn="r" rtl="1">
              <a:lnSpc>
                <a:spcPct val="150000"/>
              </a:lnSpc>
              <a:buFont typeface="Wingdings" panose="05000000000000000000" pitchFamily="2" charset="2"/>
              <a:buChar char="v"/>
            </a:pPr>
            <a:r>
              <a:rPr lang="fa-IR" dirty="0" smtClean="0">
                <a:solidFill>
                  <a:srgbClr val="532971"/>
                </a:solidFill>
                <a:latin typeface="IRANSans"/>
                <a:cs typeface="B Nazanin" panose="00000400000000000000" pitchFamily="2" charset="-78"/>
              </a:rPr>
              <a:t>اگر دانش بنیان / خلاق /... است ، بیان شود</a:t>
            </a:r>
            <a:endParaRPr lang="fa-IR" dirty="0">
              <a:solidFill>
                <a:srgbClr val="532971"/>
              </a:solidFill>
              <a:cs typeface="B Nazanin" panose="00000400000000000000" pitchFamily="2" charset="-78"/>
            </a:endParaRPr>
          </a:p>
        </p:txBody>
      </p:sp>
    </p:spTree>
    <p:extLst>
      <p:ext uri="{BB962C8B-B14F-4D97-AF65-F5344CB8AC3E}">
        <p14:creationId xmlns:p14="http://schemas.microsoft.com/office/powerpoint/2010/main" val="844265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lgn="ctr"/>
            <a:fld id="{D57F1E4F-1CFF-5643-939E-02111984F565}" type="slidenum">
              <a:rPr lang="en-US" smtClean="0"/>
              <a:pPr algn="ctr"/>
              <a:t>11</a:t>
            </a:fld>
            <a:endParaRPr lang="en-US" dirty="0"/>
          </a:p>
        </p:txBody>
      </p:sp>
      <p:sp>
        <p:nvSpPr>
          <p:cNvPr id="2" name="Title 1"/>
          <p:cNvSpPr>
            <a:spLocks noGrp="1"/>
          </p:cNvSpPr>
          <p:nvPr>
            <p:ph type="title" idx="4294967295"/>
          </p:nvPr>
        </p:nvSpPr>
        <p:spPr>
          <a:xfrm>
            <a:off x="0" y="365125"/>
            <a:ext cx="10515600" cy="1325563"/>
          </a:xfrm>
        </p:spPr>
        <p:txBody>
          <a:bodyPr>
            <a:normAutofit/>
          </a:bodyPr>
          <a:lstStyle/>
          <a:p>
            <a:pPr algn="r" rtl="1"/>
            <a:r>
              <a:rPr lang="fa-IR" sz="3600" b="1" spc="-50" dirty="0">
                <a:solidFill>
                  <a:srgbClr val="99CB38">
                    <a:lumMod val="50000"/>
                  </a:srgbClr>
                </a:solidFill>
                <a:cs typeface="B Titr" panose="00000700000000000000" pitchFamily="2" charset="-78"/>
              </a:rPr>
              <a:t>لایه </a:t>
            </a:r>
            <a:r>
              <a:rPr lang="fa-IR" sz="3600" b="1" spc="-50" dirty="0" smtClean="0">
                <a:solidFill>
                  <a:srgbClr val="99CB38">
                    <a:lumMod val="50000"/>
                  </a:srgbClr>
                </a:solidFill>
                <a:cs typeface="B Titr" panose="00000700000000000000" pitchFamily="2" charset="-78"/>
              </a:rPr>
              <a:t>اول </a:t>
            </a:r>
            <a:r>
              <a:rPr lang="fa-IR" sz="3600" b="1" spc="-50" dirty="0">
                <a:solidFill>
                  <a:srgbClr val="99CB38">
                    <a:lumMod val="50000"/>
                  </a:srgbClr>
                </a:solidFill>
                <a:cs typeface="B Titr" panose="00000700000000000000" pitchFamily="2" charset="-78"/>
              </a:rPr>
              <a:t>سهامداران؛ </a:t>
            </a:r>
            <a:r>
              <a:rPr lang="fa-IR" sz="2000" b="1" spc="-50" dirty="0" smtClean="0">
                <a:solidFill>
                  <a:srgbClr val="99CB38">
                    <a:lumMod val="50000"/>
                  </a:srgbClr>
                </a:solidFill>
                <a:cs typeface="B Titr" panose="00000700000000000000" pitchFamily="2" charset="-78"/>
              </a:rPr>
              <a:t>درصورت دانش بنیان بودن این قسمت تکمیل گردد .</a:t>
            </a:r>
            <a:endParaRPr lang="fa-IR" sz="2000" b="1" spc="-50" dirty="0">
              <a:solidFill>
                <a:srgbClr val="99CB38">
                  <a:lumMod val="50000"/>
                </a:srgbClr>
              </a:solidFill>
              <a:cs typeface="B Titr" panose="00000700000000000000" pitchFamily="2" charset="-78"/>
            </a:endParaRPr>
          </a:p>
        </p:txBody>
      </p:sp>
      <p:sp>
        <p:nvSpPr>
          <p:cNvPr id="4" name="Content Placeholder 2"/>
          <p:cNvSpPr>
            <a:spLocks noGrp="1"/>
          </p:cNvSpPr>
          <p:nvPr>
            <p:ph idx="4294967295"/>
          </p:nvPr>
        </p:nvSpPr>
        <p:spPr>
          <a:xfrm>
            <a:off x="1768527" y="1342103"/>
            <a:ext cx="9764712" cy="2974975"/>
          </a:xfrm>
          <a:noFill/>
        </p:spPr>
        <p:txBody>
          <a:bodyPr>
            <a:noAutofit/>
          </a:bodyPr>
          <a:lstStyle/>
          <a:p>
            <a:pPr marL="0" indent="0" algn="r" rtl="1">
              <a:lnSpc>
                <a:spcPct val="200000"/>
              </a:lnSpc>
              <a:buNone/>
            </a:pPr>
            <a:r>
              <a:rPr lang="fa-IR" sz="1800" dirty="0">
                <a:cs typeface="B Nazanin" panose="00000400000000000000" pitchFamily="2" charset="-78"/>
              </a:rPr>
              <a:t>در حال حاضر این شرکت </a:t>
            </a:r>
            <a:r>
              <a:rPr lang="fa-IR" sz="1800" b="1" dirty="0">
                <a:cs typeface="B Nazanin" panose="00000400000000000000" pitchFamily="2" charset="-78"/>
              </a:rPr>
              <a:t>دارای </a:t>
            </a:r>
            <a:r>
              <a:rPr lang="fa-IR" sz="1800" b="1" dirty="0" smtClean="0">
                <a:cs typeface="B Nazanin" panose="00000400000000000000" pitchFamily="2" charset="-78"/>
              </a:rPr>
              <a:t>............. </a:t>
            </a:r>
            <a:r>
              <a:rPr lang="fa-IR" sz="1800" b="1" dirty="0">
                <a:cs typeface="B Nazanin" panose="00000400000000000000" pitchFamily="2" charset="-78"/>
              </a:rPr>
              <a:t>محصول دانش‌بنیان </a:t>
            </a:r>
            <a:r>
              <a:rPr lang="fa-IR" sz="1800" dirty="0">
                <a:cs typeface="B Nazanin" panose="00000400000000000000" pitchFamily="2" charset="-78"/>
              </a:rPr>
              <a:t>به شرح ذیل می‌باشد که اکثر آنها ذیل سرفصل </a:t>
            </a:r>
            <a:r>
              <a:rPr lang="fa-IR" sz="1800" dirty="0" smtClean="0">
                <a:cs typeface="B Nazanin" panose="00000400000000000000" pitchFamily="2" charset="-78"/>
              </a:rPr>
              <a:t>.................در </a:t>
            </a:r>
            <a:r>
              <a:rPr lang="fa-IR" sz="1800" dirty="0">
                <a:cs typeface="B Nazanin" panose="00000400000000000000" pitchFamily="2" charset="-78"/>
              </a:rPr>
              <a:t>دسته‌بندی ارائه شده توسط معاونت علمی و فناوری ریاست جمهوری قرار دارند</a:t>
            </a:r>
            <a:endParaRPr lang="fa-IR" sz="1800" b="0" dirty="0" smtClean="0">
              <a:cs typeface="B Nazanin" panose="00000400000000000000" pitchFamily="2" charset="-78"/>
            </a:endParaRPr>
          </a:p>
        </p:txBody>
      </p:sp>
      <p:graphicFrame>
        <p:nvGraphicFramePr>
          <p:cNvPr id="8" name="Table 7"/>
          <p:cNvGraphicFramePr>
            <a:graphicFrameLocks noGrp="1"/>
          </p:cNvGraphicFramePr>
          <p:nvPr>
            <p:extLst>
              <p:ext uri="{D42A27DB-BD31-4B8C-83A1-F6EECF244321}">
                <p14:modId xmlns:p14="http://schemas.microsoft.com/office/powerpoint/2010/main" val="761118116"/>
              </p:ext>
            </p:extLst>
          </p:nvPr>
        </p:nvGraphicFramePr>
        <p:xfrm>
          <a:off x="1645323" y="2141571"/>
          <a:ext cx="4470341" cy="4282194"/>
        </p:xfrm>
        <a:graphic>
          <a:graphicData uri="http://schemas.openxmlformats.org/drawingml/2006/table">
            <a:tbl>
              <a:tblPr rtl="1" firstRow="1" bandRow="1">
                <a:tableStyleId>{5C22544A-7EE6-4342-B048-85BDC9FD1C3A}</a:tableStyleId>
              </a:tblPr>
              <a:tblGrid>
                <a:gridCol w="698432">
                  <a:extLst>
                    <a:ext uri="{9D8B030D-6E8A-4147-A177-3AD203B41FA5}">
                      <a16:colId xmlns:a16="http://schemas.microsoft.com/office/drawing/2014/main" val="2173775997"/>
                    </a:ext>
                  </a:extLst>
                </a:gridCol>
                <a:gridCol w="2386337">
                  <a:extLst>
                    <a:ext uri="{9D8B030D-6E8A-4147-A177-3AD203B41FA5}">
                      <a16:colId xmlns:a16="http://schemas.microsoft.com/office/drawing/2014/main" val="4270117756"/>
                    </a:ext>
                  </a:extLst>
                </a:gridCol>
                <a:gridCol w="1385572">
                  <a:extLst>
                    <a:ext uri="{9D8B030D-6E8A-4147-A177-3AD203B41FA5}">
                      <a16:colId xmlns:a16="http://schemas.microsoft.com/office/drawing/2014/main" val="1467069413"/>
                    </a:ext>
                  </a:extLst>
                </a:gridCol>
              </a:tblGrid>
              <a:tr h="305871">
                <a:tc>
                  <a:txBody>
                    <a:bodyPr/>
                    <a:lstStyle/>
                    <a:p>
                      <a:pPr algn="ctr" rtl="1"/>
                      <a:r>
                        <a:rPr lang="fa-IR" sz="1200" dirty="0" smtClean="0">
                          <a:cs typeface="B Nazanin" panose="00000400000000000000" pitchFamily="2" charset="-78"/>
                        </a:rPr>
                        <a:t>ردیف </a:t>
                      </a:r>
                      <a:endParaRPr lang="fa-IR" sz="1200" dirty="0">
                        <a:cs typeface="B Nazanin" panose="00000400000000000000" pitchFamily="2" charset="-78"/>
                      </a:endParaRPr>
                    </a:p>
                  </a:txBody>
                  <a:tcPr>
                    <a:solidFill>
                      <a:srgbClr val="532971"/>
                    </a:solidFill>
                  </a:tcPr>
                </a:tc>
                <a:tc>
                  <a:txBody>
                    <a:bodyPr/>
                    <a:lstStyle/>
                    <a:p>
                      <a:pPr algn="ctr" rtl="1"/>
                      <a:r>
                        <a:rPr lang="fa-IR" sz="1200" dirty="0" smtClean="0">
                          <a:cs typeface="B Nazanin" panose="00000400000000000000" pitchFamily="2" charset="-78"/>
                        </a:rPr>
                        <a:t>نام محصول</a:t>
                      </a:r>
                      <a:endParaRPr lang="fa-IR" sz="1200" dirty="0">
                        <a:cs typeface="B Nazanin" panose="00000400000000000000" pitchFamily="2" charset="-78"/>
                      </a:endParaRPr>
                    </a:p>
                  </a:txBody>
                  <a:tcPr>
                    <a:solidFill>
                      <a:srgbClr val="532971"/>
                    </a:solidFill>
                  </a:tcPr>
                </a:tc>
                <a:tc>
                  <a:txBody>
                    <a:bodyPr/>
                    <a:lstStyle/>
                    <a:p>
                      <a:pPr algn="ctr" rtl="1"/>
                      <a:r>
                        <a:rPr lang="fa-IR" sz="1200" dirty="0" smtClean="0">
                          <a:cs typeface="B Nazanin" panose="00000400000000000000" pitchFamily="2" charset="-78"/>
                        </a:rPr>
                        <a:t>دسته بندی</a:t>
                      </a:r>
                      <a:endParaRPr lang="fa-IR" sz="1200" dirty="0">
                        <a:cs typeface="B Nazanin" panose="00000400000000000000" pitchFamily="2" charset="-78"/>
                      </a:endParaRPr>
                    </a:p>
                  </a:txBody>
                  <a:tcPr>
                    <a:solidFill>
                      <a:srgbClr val="532971"/>
                    </a:solidFill>
                  </a:tcPr>
                </a:tc>
                <a:extLst>
                  <a:ext uri="{0D108BD9-81ED-4DB2-BD59-A6C34878D82A}">
                    <a16:rowId xmlns:a16="http://schemas.microsoft.com/office/drawing/2014/main" val="3082907410"/>
                  </a:ext>
                </a:extLst>
              </a:tr>
              <a:tr h="305871">
                <a:tc>
                  <a:txBody>
                    <a:bodyPr/>
                    <a:lstStyle/>
                    <a:p>
                      <a:pPr algn="ctr" rtl="1"/>
                      <a:r>
                        <a:rPr lang="fa-IR" sz="1200" b="1" dirty="0" smtClean="0">
                          <a:cs typeface="B Nazanin" panose="00000400000000000000" pitchFamily="2" charset="-78"/>
                        </a:rPr>
                        <a:t>1</a:t>
                      </a:r>
                      <a:endParaRPr lang="fa-IR" sz="1200" b="1" dirty="0">
                        <a:cs typeface="B Nazanin" panose="00000400000000000000" pitchFamily="2" charset="-78"/>
                      </a:endParaRPr>
                    </a:p>
                  </a:txBody>
                  <a:tcP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extLst>
                  <a:ext uri="{0D108BD9-81ED-4DB2-BD59-A6C34878D82A}">
                    <a16:rowId xmlns:a16="http://schemas.microsoft.com/office/drawing/2014/main" val="2836725405"/>
                  </a:ext>
                </a:extLst>
              </a:tr>
              <a:tr h="305871">
                <a:tc>
                  <a:txBody>
                    <a:bodyPr/>
                    <a:lstStyle/>
                    <a:p>
                      <a:pPr algn="ctr" rtl="1"/>
                      <a:r>
                        <a:rPr lang="fa-IR" sz="1200" b="1" dirty="0" smtClean="0">
                          <a:cs typeface="B Nazanin" panose="00000400000000000000" pitchFamily="2" charset="-78"/>
                        </a:rPr>
                        <a:t>2</a:t>
                      </a:r>
                      <a:endParaRPr lang="fa-IR" sz="1200" b="1" dirty="0">
                        <a:cs typeface="B Nazanin" panose="00000400000000000000" pitchFamily="2" charset="-78"/>
                      </a:endParaRPr>
                    </a:p>
                  </a:txBody>
                  <a:tcP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noFill/>
                  </a:tcPr>
                </a:tc>
                <a:extLst>
                  <a:ext uri="{0D108BD9-81ED-4DB2-BD59-A6C34878D82A}">
                    <a16:rowId xmlns:a16="http://schemas.microsoft.com/office/drawing/2014/main" val="2629693131"/>
                  </a:ext>
                </a:extLst>
              </a:tr>
              <a:tr h="305871">
                <a:tc>
                  <a:txBody>
                    <a:bodyPr/>
                    <a:lstStyle/>
                    <a:p>
                      <a:pPr algn="ctr" rtl="1"/>
                      <a:r>
                        <a:rPr lang="fa-IR" sz="1200" b="1" dirty="0" smtClean="0">
                          <a:cs typeface="B Nazanin" panose="00000400000000000000" pitchFamily="2" charset="-78"/>
                        </a:rPr>
                        <a:t>3</a:t>
                      </a:r>
                      <a:endParaRPr lang="fa-IR" sz="1200" b="1" dirty="0">
                        <a:cs typeface="B Nazanin" panose="00000400000000000000" pitchFamily="2" charset="-78"/>
                      </a:endParaRPr>
                    </a:p>
                  </a:txBody>
                  <a:tcP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solidFill>
                      <a:srgbClr val="5BC1AC"/>
                    </a:solidFill>
                  </a:tcPr>
                </a:tc>
                <a:extLst>
                  <a:ext uri="{0D108BD9-81ED-4DB2-BD59-A6C34878D82A}">
                    <a16:rowId xmlns:a16="http://schemas.microsoft.com/office/drawing/2014/main" val="672816264"/>
                  </a:ext>
                </a:extLst>
              </a:tr>
              <a:tr h="305871">
                <a:tc>
                  <a:txBody>
                    <a:bodyPr/>
                    <a:lstStyle/>
                    <a:p>
                      <a:pPr algn="ctr" rtl="1"/>
                      <a:r>
                        <a:rPr lang="fa-IR" sz="1200" b="1" dirty="0" smtClean="0">
                          <a:cs typeface="B Nazanin" panose="00000400000000000000" pitchFamily="2" charset="-78"/>
                        </a:rPr>
                        <a:t>4</a:t>
                      </a:r>
                      <a:endParaRPr lang="fa-IR" sz="1200" b="1" dirty="0">
                        <a:cs typeface="B Nazanin" panose="00000400000000000000" pitchFamily="2" charset="-78"/>
                      </a:endParaRPr>
                    </a:p>
                  </a:txBody>
                  <a:tcP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oFill/>
                  </a:tcPr>
                </a:tc>
                <a:extLst>
                  <a:ext uri="{0D108BD9-81ED-4DB2-BD59-A6C34878D82A}">
                    <a16:rowId xmlns:a16="http://schemas.microsoft.com/office/drawing/2014/main" val="2569372643"/>
                  </a:ext>
                </a:extLst>
              </a:tr>
              <a:tr h="305871">
                <a:tc>
                  <a:txBody>
                    <a:bodyPr/>
                    <a:lstStyle/>
                    <a:p>
                      <a:pPr algn="ctr" rtl="1"/>
                      <a:r>
                        <a:rPr lang="fa-IR" sz="1200" b="1" dirty="0" smtClean="0">
                          <a:cs typeface="B Nazanin" panose="00000400000000000000" pitchFamily="2" charset="-78"/>
                        </a:rPr>
                        <a:t>5</a:t>
                      </a:r>
                      <a:endParaRPr lang="fa-IR" sz="1200" b="1" dirty="0">
                        <a:cs typeface="B Nazanin" panose="00000400000000000000" pitchFamily="2" charset="-78"/>
                      </a:endParaRPr>
                    </a:p>
                  </a:txBody>
                  <a:tcP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solidFill>
                      <a:srgbClr val="5BC1AC"/>
                    </a:solidFill>
                  </a:tcPr>
                </a:tc>
                <a:extLst>
                  <a:ext uri="{0D108BD9-81ED-4DB2-BD59-A6C34878D82A}">
                    <a16:rowId xmlns:a16="http://schemas.microsoft.com/office/drawing/2014/main" val="189481775"/>
                  </a:ext>
                </a:extLst>
              </a:tr>
              <a:tr h="305871">
                <a:tc>
                  <a:txBody>
                    <a:bodyPr/>
                    <a:lstStyle/>
                    <a:p>
                      <a:pPr algn="ctr" rtl="1"/>
                      <a:r>
                        <a:rPr lang="fa-IR" sz="1200" b="1" dirty="0" smtClean="0">
                          <a:cs typeface="B Nazanin" panose="00000400000000000000" pitchFamily="2" charset="-78"/>
                        </a:rPr>
                        <a:t>6</a:t>
                      </a:r>
                      <a:endParaRPr lang="fa-IR" sz="1200" b="1" dirty="0">
                        <a:cs typeface="B Nazanin" panose="00000400000000000000" pitchFamily="2" charset="-78"/>
                      </a:endParaRPr>
                    </a:p>
                  </a:txBody>
                  <a:tcP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oFill/>
                  </a:tcPr>
                </a:tc>
                <a:extLst>
                  <a:ext uri="{0D108BD9-81ED-4DB2-BD59-A6C34878D82A}">
                    <a16:rowId xmlns:a16="http://schemas.microsoft.com/office/drawing/2014/main" val="306879376"/>
                  </a:ext>
                </a:extLst>
              </a:tr>
              <a:tr h="305871">
                <a:tc>
                  <a:txBody>
                    <a:bodyPr/>
                    <a:lstStyle/>
                    <a:p>
                      <a:pPr algn="ctr" rtl="1"/>
                      <a:r>
                        <a:rPr lang="fa-IR" sz="1200" b="1" dirty="0" smtClean="0">
                          <a:cs typeface="B Nazanin" panose="00000400000000000000" pitchFamily="2" charset="-78"/>
                        </a:rPr>
                        <a:t>7</a:t>
                      </a:r>
                      <a:endParaRPr lang="fa-IR" sz="1200" b="1" dirty="0">
                        <a:cs typeface="B Nazanin" panose="00000400000000000000" pitchFamily="2" charset="-78"/>
                      </a:endParaRPr>
                    </a:p>
                  </a:txBody>
                  <a:tcP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extLst>
                  <a:ext uri="{0D108BD9-81ED-4DB2-BD59-A6C34878D82A}">
                    <a16:rowId xmlns:a16="http://schemas.microsoft.com/office/drawing/2014/main" val="2307091178"/>
                  </a:ext>
                </a:extLst>
              </a:tr>
              <a:tr h="305871">
                <a:tc>
                  <a:txBody>
                    <a:bodyPr/>
                    <a:lstStyle/>
                    <a:p>
                      <a:pPr algn="ctr" rtl="1"/>
                      <a:r>
                        <a:rPr lang="fa-IR" sz="1200" b="1" dirty="0" smtClean="0">
                          <a:cs typeface="B Nazanin" panose="00000400000000000000" pitchFamily="2" charset="-78"/>
                        </a:rPr>
                        <a:t>8</a:t>
                      </a:r>
                      <a:endParaRPr lang="fa-IR" sz="1200" b="1" dirty="0">
                        <a:cs typeface="B Nazanin" panose="00000400000000000000" pitchFamily="2" charset="-78"/>
                      </a:endParaRPr>
                    </a:p>
                  </a:txBody>
                  <a:tcP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oFill/>
                  </a:tcPr>
                </a:tc>
                <a:extLst>
                  <a:ext uri="{0D108BD9-81ED-4DB2-BD59-A6C34878D82A}">
                    <a16:rowId xmlns:a16="http://schemas.microsoft.com/office/drawing/2014/main" val="1371849255"/>
                  </a:ext>
                </a:extLst>
              </a:tr>
              <a:tr h="305871">
                <a:tc>
                  <a:txBody>
                    <a:bodyPr/>
                    <a:lstStyle/>
                    <a:p>
                      <a:pPr algn="ctr" rtl="1"/>
                      <a:r>
                        <a:rPr lang="fa-IR" sz="1200" b="1" dirty="0" smtClean="0">
                          <a:cs typeface="B Nazanin" panose="00000400000000000000" pitchFamily="2" charset="-78"/>
                        </a:rPr>
                        <a:t>9</a:t>
                      </a:r>
                      <a:endParaRPr lang="fa-IR" sz="1200" b="1" dirty="0">
                        <a:cs typeface="B Nazanin" panose="00000400000000000000" pitchFamily="2" charset="-78"/>
                      </a:endParaRPr>
                    </a:p>
                  </a:txBody>
                  <a:tcP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solidFill>
                      <a:srgbClr val="5BC1AC"/>
                    </a:solidFill>
                  </a:tcPr>
                </a:tc>
                <a:extLst>
                  <a:ext uri="{0D108BD9-81ED-4DB2-BD59-A6C34878D82A}">
                    <a16:rowId xmlns:a16="http://schemas.microsoft.com/office/drawing/2014/main" val="323778043"/>
                  </a:ext>
                </a:extLst>
              </a:tr>
              <a:tr h="305871">
                <a:tc>
                  <a:txBody>
                    <a:bodyPr/>
                    <a:lstStyle/>
                    <a:p>
                      <a:pPr algn="ctr" rtl="1"/>
                      <a:r>
                        <a:rPr lang="fa-IR" sz="1200" b="1" dirty="0" smtClean="0">
                          <a:cs typeface="B Nazanin" panose="00000400000000000000" pitchFamily="2" charset="-78"/>
                        </a:rPr>
                        <a:t>10</a:t>
                      </a:r>
                      <a:endParaRPr lang="fa-IR" sz="1200" b="1" dirty="0">
                        <a:cs typeface="B Nazanin" panose="00000400000000000000" pitchFamily="2" charset="-78"/>
                      </a:endParaRPr>
                    </a:p>
                  </a:txBody>
                  <a:tcP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noFill/>
                  </a:tcPr>
                </a:tc>
                <a:extLst>
                  <a:ext uri="{0D108BD9-81ED-4DB2-BD59-A6C34878D82A}">
                    <a16:rowId xmlns:a16="http://schemas.microsoft.com/office/drawing/2014/main" val="2146772464"/>
                  </a:ext>
                </a:extLst>
              </a:tr>
              <a:tr h="305871">
                <a:tc>
                  <a:txBody>
                    <a:bodyPr/>
                    <a:lstStyle/>
                    <a:p>
                      <a:pPr algn="ctr" rtl="1"/>
                      <a:r>
                        <a:rPr lang="fa-IR" sz="1200" b="1" dirty="0" smtClean="0">
                          <a:cs typeface="B Nazanin" panose="00000400000000000000" pitchFamily="2" charset="-78"/>
                        </a:rPr>
                        <a:t>11</a:t>
                      </a:r>
                      <a:endParaRPr lang="fa-IR" sz="1200" b="1" dirty="0">
                        <a:cs typeface="B Nazanin" panose="00000400000000000000" pitchFamily="2" charset="-78"/>
                      </a:endParaRPr>
                    </a:p>
                  </a:txBody>
                  <a:tcPr>
                    <a:solidFill>
                      <a:srgbClr val="5BC1AC"/>
                    </a:solidFill>
                  </a:tcPr>
                </a:tc>
                <a:tc>
                  <a:txBody>
                    <a:bodyPr/>
                    <a:lstStyle/>
                    <a:p>
                      <a:pPr algn="ctr" rtl="1">
                        <a:lnSpc>
                          <a:spcPct val="115000"/>
                        </a:lnSpc>
                        <a:spcAft>
                          <a:spcPts val="0"/>
                        </a:spcAft>
                      </a:pPr>
                      <a:endParaRPr lang="en-US" sz="1200" b="1">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extLst>
                  <a:ext uri="{0D108BD9-81ED-4DB2-BD59-A6C34878D82A}">
                    <a16:rowId xmlns:a16="http://schemas.microsoft.com/office/drawing/2014/main" val="3400197349"/>
                  </a:ext>
                </a:extLst>
              </a:tr>
              <a:tr h="305871">
                <a:tc>
                  <a:txBody>
                    <a:bodyPr/>
                    <a:lstStyle/>
                    <a:p>
                      <a:pPr algn="ctr" rtl="1"/>
                      <a:r>
                        <a:rPr lang="fa-IR" sz="1200" b="1" dirty="0" smtClean="0">
                          <a:cs typeface="B Nazanin" panose="00000400000000000000" pitchFamily="2" charset="-78"/>
                        </a:rPr>
                        <a:t>12</a:t>
                      </a:r>
                      <a:endParaRPr lang="fa-IR" sz="1200" b="1" dirty="0">
                        <a:cs typeface="B Nazanin" panose="00000400000000000000" pitchFamily="2" charset="-78"/>
                      </a:endParaRPr>
                    </a:p>
                  </a:txBody>
                  <a:tcP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oFill/>
                  </a:tcPr>
                </a:tc>
                <a:extLst>
                  <a:ext uri="{0D108BD9-81ED-4DB2-BD59-A6C34878D82A}">
                    <a16:rowId xmlns:a16="http://schemas.microsoft.com/office/drawing/2014/main" val="930590148"/>
                  </a:ext>
                </a:extLst>
              </a:tr>
              <a:tr h="305871">
                <a:tc>
                  <a:txBody>
                    <a:bodyPr/>
                    <a:lstStyle/>
                    <a:p>
                      <a:pPr algn="ctr" rtl="1"/>
                      <a:r>
                        <a:rPr lang="fa-IR" sz="1200" dirty="0" smtClean="0">
                          <a:cs typeface="B Nazanin" panose="00000400000000000000" pitchFamily="2" charset="-78"/>
                        </a:rPr>
                        <a:t>13</a:t>
                      </a:r>
                      <a:endParaRPr lang="fa-IR" sz="1200" dirty="0">
                        <a:cs typeface="B Nazanin" panose="00000400000000000000" pitchFamily="2" charset="-78"/>
                      </a:endParaRPr>
                    </a:p>
                  </a:txBody>
                  <a:tcPr>
                    <a:solidFill>
                      <a:srgbClr val="5BC1AC"/>
                    </a:solidFill>
                  </a:tcPr>
                </a:tc>
                <a:tc>
                  <a:txBody>
                    <a:bodyPr/>
                    <a:lstStyle/>
                    <a:p>
                      <a:pPr algn="ctr" rtl="1">
                        <a:lnSpc>
                          <a:spcPct val="115000"/>
                        </a:lnSpc>
                        <a:spcAft>
                          <a:spcPts val="0"/>
                        </a:spcAft>
                      </a:pPr>
                      <a:endParaRPr lang="en-US" sz="1200"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tc>
                  <a:txBody>
                    <a:bodyPr/>
                    <a:lstStyle/>
                    <a:p>
                      <a:pPr algn="ctr" rtl="1">
                        <a:lnSpc>
                          <a:spcPct val="115000"/>
                        </a:lnSpc>
                        <a:spcAft>
                          <a:spcPts val="0"/>
                        </a:spcAft>
                      </a:pPr>
                      <a:endParaRPr lang="en-US" sz="1200" dirty="0">
                        <a:effectLst/>
                        <a:latin typeface="+mn-lt"/>
                        <a:ea typeface="Calibri" panose="020F0502020204030204" pitchFamily="34" charset="0"/>
                        <a:cs typeface="B Nazanin" panose="00000400000000000000" pitchFamily="2" charset="-78"/>
                      </a:endParaRPr>
                    </a:p>
                  </a:txBody>
                  <a:tcPr marL="68580" marR="68580" marT="0" marB="0">
                    <a:solidFill>
                      <a:srgbClr val="5BC1AC"/>
                    </a:solidFill>
                  </a:tcPr>
                </a:tc>
                <a:extLst>
                  <a:ext uri="{0D108BD9-81ED-4DB2-BD59-A6C34878D82A}">
                    <a16:rowId xmlns:a16="http://schemas.microsoft.com/office/drawing/2014/main" val="3390177263"/>
                  </a:ext>
                </a:extLst>
              </a:tr>
            </a:tbl>
          </a:graphicData>
        </a:graphic>
      </p:graphicFrame>
    </p:spTree>
    <p:extLst>
      <p:ext uri="{BB962C8B-B14F-4D97-AF65-F5344CB8AC3E}">
        <p14:creationId xmlns:p14="http://schemas.microsoft.com/office/powerpoint/2010/main" val="9000814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0654" y="165958"/>
            <a:ext cx="9936480" cy="1325563"/>
          </a:xfrm>
        </p:spPr>
        <p:txBody>
          <a:bodyPr>
            <a:normAutofit/>
          </a:bodyPr>
          <a:lstStyle/>
          <a:p>
            <a:pPr algn="ctr" rtl="1" fontAlgn="ctr"/>
            <a:r>
              <a:rPr lang="fa-IR" sz="3600" dirty="0" smtClean="0">
                <a:solidFill>
                  <a:srgbClr val="532971"/>
                </a:solidFill>
                <a:cs typeface="B Titr" panose="00000700000000000000" pitchFamily="2" charset="-78"/>
              </a:rPr>
              <a:t>لایه دوم سهامداران :شرکت </a:t>
            </a:r>
            <a:r>
              <a:rPr lang="en-US" sz="3600" dirty="0" smtClean="0">
                <a:solidFill>
                  <a:srgbClr val="532971"/>
                </a:solidFill>
                <a:cs typeface="B Titr" panose="00000700000000000000" pitchFamily="2" charset="-78"/>
              </a:rPr>
              <a:t>A</a:t>
            </a:r>
            <a:endParaRPr lang="fa-IR" sz="3600" dirty="0">
              <a:solidFill>
                <a:srgbClr val="532971"/>
              </a:solidFill>
              <a:cs typeface="B Titr" panose="00000700000000000000" pitchFamily="2" charset="-78"/>
            </a:endParaRPr>
          </a:p>
        </p:txBody>
      </p:sp>
      <p:sp>
        <p:nvSpPr>
          <p:cNvPr id="3" name="Slide Number Placeholder 2"/>
          <p:cNvSpPr>
            <a:spLocks noGrp="1"/>
          </p:cNvSpPr>
          <p:nvPr>
            <p:ph type="sldNum" sz="quarter" idx="12"/>
          </p:nvPr>
        </p:nvSpPr>
        <p:spPr/>
        <p:txBody>
          <a:bodyPr/>
          <a:lstStyle/>
          <a:p>
            <a:fld id="{D57F1E4F-1CFF-5643-939E-02111984F565}" type="slidenum">
              <a:rPr lang="en-US" smtClean="0"/>
              <a:t>12</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902962093"/>
              </p:ext>
            </p:extLst>
          </p:nvPr>
        </p:nvGraphicFramePr>
        <p:xfrm>
          <a:off x="2119129" y="2295748"/>
          <a:ext cx="7904349" cy="1885950"/>
        </p:xfrm>
        <a:graphic>
          <a:graphicData uri="http://schemas.openxmlformats.org/drawingml/2006/table">
            <a:tbl>
              <a:tblPr rtl="1"/>
              <a:tblGrid>
                <a:gridCol w="936813">
                  <a:extLst>
                    <a:ext uri="{9D8B030D-6E8A-4147-A177-3AD203B41FA5}">
                      <a16:colId xmlns:a16="http://schemas.microsoft.com/office/drawing/2014/main" val="2021905830"/>
                    </a:ext>
                  </a:extLst>
                </a:gridCol>
                <a:gridCol w="2927535">
                  <a:extLst>
                    <a:ext uri="{9D8B030D-6E8A-4147-A177-3AD203B41FA5}">
                      <a16:colId xmlns:a16="http://schemas.microsoft.com/office/drawing/2014/main" val="2820103802"/>
                    </a:ext>
                  </a:extLst>
                </a:gridCol>
                <a:gridCol w="1795556">
                  <a:extLst>
                    <a:ext uri="{9D8B030D-6E8A-4147-A177-3AD203B41FA5}">
                      <a16:colId xmlns:a16="http://schemas.microsoft.com/office/drawing/2014/main" val="4279818600"/>
                    </a:ext>
                  </a:extLst>
                </a:gridCol>
                <a:gridCol w="2244445">
                  <a:extLst>
                    <a:ext uri="{9D8B030D-6E8A-4147-A177-3AD203B41FA5}">
                      <a16:colId xmlns:a16="http://schemas.microsoft.com/office/drawing/2014/main" val="1237194723"/>
                    </a:ext>
                  </a:extLst>
                </a:gridCol>
              </a:tblGrid>
              <a:tr h="282777">
                <a:tc>
                  <a:txBody>
                    <a:bodyPr/>
                    <a:lstStyle/>
                    <a:p>
                      <a:pPr algn="ctr" rtl="1" fontAlgn="ctr"/>
                      <a:r>
                        <a:rPr lang="fa-IR" sz="2000" b="1" i="0" u="none" strike="noStrike">
                          <a:solidFill>
                            <a:srgbClr val="FFFFFF"/>
                          </a:solidFill>
                          <a:effectLst/>
                          <a:latin typeface="B Nazanin" panose="00000400000000000000" pitchFamily="2" charset="-78"/>
                          <a:cs typeface="B Nazanin" panose="00000400000000000000" pitchFamily="2" charset="-78"/>
                        </a:rPr>
                        <a:t>ردیف</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2000" b="1" i="0" u="none" strike="noStrike">
                          <a:solidFill>
                            <a:srgbClr val="FFFFFF"/>
                          </a:solidFill>
                          <a:effectLst/>
                          <a:latin typeface="B Nazanin" panose="00000400000000000000" pitchFamily="2" charset="-78"/>
                          <a:cs typeface="B Nazanin" panose="00000400000000000000" pitchFamily="2" charset="-78"/>
                        </a:rPr>
                        <a:t>سهامدار</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2000" b="1" i="0" u="none" strike="noStrike" dirty="0">
                          <a:solidFill>
                            <a:srgbClr val="FFFFFF"/>
                          </a:solidFill>
                          <a:effectLst/>
                          <a:latin typeface="B Nazanin" panose="00000400000000000000" pitchFamily="2" charset="-78"/>
                          <a:cs typeface="B Nazanin" panose="00000400000000000000" pitchFamily="2" charset="-78"/>
                        </a:rPr>
                        <a:t>درصد سهام</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2000" b="1" i="0" u="none" strike="noStrike" dirty="0">
                          <a:solidFill>
                            <a:srgbClr val="FFFFFF"/>
                          </a:solidFill>
                          <a:effectLst/>
                          <a:latin typeface="B Nazanin" panose="00000400000000000000" pitchFamily="2" charset="-78"/>
                          <a:cs typeface="B Nazanin" panose="00000400000000000000" pitchFamily="2" charset="-78"/>
                        </a:rPr>
                        <a:t>مبلغ سهام (میلیون ریال)</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extLst>
                  <a:ext uri="{0D108BD9-81ED-4DB2-BD59-A6C34878D82A}">
                    <a16:rowId xmlns:a16="http://schemas.microsoft.com/office/drawing/2014/main" val="1916814831"/>
                  </a:ext>
                </a:extLst>
              </a:tr>
              <a:tr h="265012">
                <a:tc>
                  <a:txBody>
                    <a:bodyPr/>
                    <a:lstStyle/>
                    <a:p>
                      <a:pPr algn="ctr" rtl="0" fontAlgn="ctr"/>
                      <a:r>
                        <a:rPr lang="en-US" sz="2000" b="1" i="0" u="none" strike="noStrike" dirty="0">
                          <a:solidFill>
                            <a:srgbClr val="000000"/>
                          </a:solidFill>
                          <a:effectLst/>
                          <a:latin typeface="B Nazanin" panose="00000400000000000000" pitchFamily="2" charset="-78"/>
                          <a:cs typeface="B Nazanin" panose="00000400000000000000" pitchFamily="2" charset="-78"/>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marL="0" marR="0" lvl="0" indent="0" algn="ctr" defTabSz="914400" rtl="1" eaLnBrk="1" fontAlgn="ctr" latinLnBrk="0" hangingPunct="1">
                        <a:lnSpc>
                          <a:spcPct val="100000"/>
                        </a:lnSpc>
                        <a:spcBef>
                          <a:spcPts val="0"/>
                        </a:spcBef>
                        <a:spcAft>
                          <a:spcPts val="0"/>
                        </a:spcAft>
                        <a:buClrTx/>
                        <a:buSzTx/>
                        <a:buFontTx/>
                        <a:buNone/>
                        <a:tabLst/>
                        <a:defRPr/>
                      </a:pPr>
                      <a:r>
                        <a:rPr lang="fa-IR" sz="1600" b="0" i="0" u="none" strike="noStrike" dirty="0" smtClean="0">
                          <a:solidFill>
                            <a:srgbClr val="000000"/>
                          </a:solidFill>
                          <a:effectLst/>
                          <a:latin typeface="+mn-lt"/>
                          <a:cs typeface="B Nazanin" panose="00000400000000000000" pitchFamily="2" charset="-78"/>
                        </a:rPr>
                        <a:t>شرکت </a:t>
                      </a:r>
                      <a:r>
                        <a:rPr lang="en-US" sz="1600" b="0" i="0" u="none" strike="noStrike" kern="1200" baseline="0" dirty="0" smtClean="0">
                          <a:solidFill>
                            <a:srgbClr val="000000"/>
                          </a:solidFill>
                          <a:effectLst/>
                          <a:latin typeface="+mn-lt"/>
                          <a:ea typeface="+mn-ea"/>
                          <a:cs typeface="+mn-cs"/>
                        </a:rPr>
                        <a:t>AA</a:t>
                      </a:r>
                      <a:endParaRPr lang="fa-IR" sz="1600" b="0" i="0" u="none" strike="noStrike" dirty="0" smtClean="0">
                        <a:solidFill>
                          <a:srgbClr val="000000"/>
                        </a:solidFill>
                        <a:effectLst/>
                        <a:latin typeface="+mn-lt"/>
                        <a:cs typeface="B Nazanin" panose="00000400000000000000" pitchFamily="2" charset="-7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1"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0"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extLst>
                  <a:ext uri="{0D108BD9-81ED-4DB2-BD59-A6C34878D82A}">
                    <a16:rowId xmlns:a16="http://schemas.microsoft.com/office/drawing/2014/main" val="3667768865"/>
                  </a:ext>
                </a:extLst>
              </a:tr>
              <a:tr h="265012">
                <a:tc>
                  <a:txBody>
                    <a:bodyPr/>
                    <a:lstStyle/>
                    <a:p>
                      <a:pPr algn="ctr" rtl="0" fontAlgn="ctr"/>
                      <a:r>
                        <a:rPr lang="en-US" sz="2000" b="1" i="0" u="none" strike="noStrike" dirty="0">
                          <a:solidFill>
                            <a:srgbClr val="000000"/>
                          </a:solidFill>
                          <a:effectLst/>
                          <a:latin typeface="B Nazanin" panose="00000400000000000000" pitchFamily="2" charset="-78"/>
                          <a:cs typeface="B Nazanin" panose="00000400000000000000" pitchFamily="2" charset="-78"/>
                        </a:rPr>
                        <a:t>2</a:t>
                      </a:r>
                    </a:p>
                  </a:txBody>
                  <a:tcPr marL="9525" marR="9525" marT="9525" marB="0" anchor="ctr">
                    <a:lnL>
                      <a:noFill/>
                    </a:lnL>
                    <a:lnR>
                      <a:noFill/>
                    </a:lnR>
                    <a:lnT>
                      <a:noFill/>
                    </a:lnT>
                    <a:lnB>
                      <a:noFill/>
                    </a:lnB>
                    <a:noFill/>
                  </a:tcPr>
                </a:tc>
                <a:tc>
                  <a:txBody>
                    <a:bodyPr/>
                    <a:lstStyle/>
                    <a:p>
                      <a:pPr marL="0" marR="0" lvl="0" indent="0" algn="ctr" defTabSz="914400" rtl="1" eaLnBrk="1" fontAlgn="ctr" latinLnBrk="0" hangingPunct="1">
                        <a:lnSpc>
                          <a:spcPct val="100000"/>
                        </a:lnSpc>
                        <a:spcBef>
                          <a:spcPts val="0"/>
                        </a:spcBef>
                        <a:spcAft>
                          <a:spcPts val="0"/>
                        </a:spcAft>
                        <a:buClrTx/>
                        <a:buSzTx/>
                        <a:buFontTx/>
                        <a:buNone/>
                        <a:tabLst/>
                        <a:defRPr/>
                      </a:pPr>
                      <a:r>
                        <a:rPr lang="fa-IR" sz="1600" b="0" i="0" u="none" strike="noStrike" dirty="0" smtClean="0">
                          <a:solidFill>
                            <a:srgbClr val="000000"/>
                          </a:solidFill>
                          <a:effectLst/>
                          <a:latin typeface="+mn-lt"/>
                          <a:cs typeface="B Nazanin" panose="00000400000000000000" pitchFamily="2" charset="-78"/>
                        </a:rPr>
                        <a:t>شرکت </a:t>
                      </a:r>
                      <a:r>
                        <a:rPr lang="en-US" sz="1600" b="0" i="0" u="none" strike="noStrike" kern="1200" baseline="0" dirty="0" smtClean="0">
                          <a:solidFill>
                            <a:srgbClr val="000000"/>
                          </a:solidFill>
                          <a:effectLst/>
                          <a:latin typeface="+mn-lt"/>
                          <a:ea typeface="+mn-ea"/>
                          <a:cs typeface="+mn-cs"/>
                        </a:rPr>
                        <a:t>AB</a:t>
                      </a:r>
                      <a:endParaRPr lang="fa-IR" sz="1600" b="0" i="0" u="none" strike="noStrike" dirty="0" smtClean="0">
                        <a:solidFill>
                          <a:srgbClr val="000000"/>
                        </a:solidFill>
                        <a:effectLst/>
                        <a:latin typeface="+mn-lt"/>
                        <a:cs typeface="B Nazanin" panose="00000400000000000000" pitchFamily="2" charset="-78"/>
                      </a:endParaRPr>
                    </a:p>
                  </a:txBody>
                  <a:tcPr marL="9525" marR="9525" marT="9525" marB="0" anchor="ctr">
                    <a:lnL>
                      <a:noFill/>
                    </a:lnL>
                    <a:lnR>
                      <a:noFill/>
                    </a:lnR>
                    <a:lnT>
                      <a:noFill/>
                    </a:lnT>
                    <a:lnB>
                      <a:noFill/>
                    </a:lnB>
                  </a:tcPr>
                </a:tc>
                <a:tc>
                  <a:txBody>
                    <a:bodyPr/>
                    <a:lstStyle/>
                    <a:p>
                      <a:pPr algn="ctr" rtl="1"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a:noFill/>
                    </a:lnT>
                    <a:lnB>
                      <a:noFill/>
                    </a:lnB>
                  </a:tcPr>
                </a:tc>
                <a:tc>
                  <a:txBody>
                    <a:bodyPr/>
                    <a:lstStyle/>
                    <a:p>
                      <a:pPr algn="ctr" rtl="0"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a:noFill/>
                    </a:lnT>
                    <a:lnB>
                      <a:noFill/>
                    </a:lnB>
                  </a:tcPr>
                </a:tc>
                <a:extLst>
                  <a:ext uri="{0D108BD9-81ED-4DB2-BD59-A6C34878D82A}">
                    <a16:rowId xmlns:a16="http://schemas.microsoft.com/office/drawing/2014/main" val="3520972943"/>
                  </a:ext>
                </a:extLst>
              </a:tr>
              <a:tr h="265012">
                <a:tc>
                  <a:txBody>
                    <a:bodyPr/>
                    <a:lstStyle/>
                    <a:p>
                      <a:pPr algn="ctr" rtl="0" fontAlgn="ctr"/>
                      <a:r>
                        <a:rPr lang="en-US" sz="2000" b="1" i="0" u="none" strike="noStrike" dirty="0">
                          <a:solidFill>
                            <a:srgbClr val="000000"/>
                          </a:solidFill>
                          <a:effectLst/>
                          <a:latin typeface="B Nazanin" panose="00000400000000000000" pitchFamily="2" charset="-78"/>
                          <a:cs typeface="B Nazanin" panose="00000400000000000000" pitchFamily="2" charset="-78"/>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marL="0" marR="0" lvl="0" indent="0" algn="ctr" defTabSz="914400" rtl="1" eaLnBrk="1" fontAlgn="ctr" latinLnBrk="0" hangingPunct="1">
                        <a:lnSpc>
                          <a:spcPct val="100000"/>
                        </a:lnSpc>
                        <a:spcBef>
                          <a:spcPts val="0"/>
                        </a:spcBef>
                        <a:spcAft>
                          <a:spcPts val="0"/>
                        </a:spcAft>
                        <a:buClrTx/>
                        <a:buSzTx/>
                        <a:buFontTx/>
                        <a:buNone/>
                        <a:tabLst/>
                        <a:defRPr/>
                      </a:pPr>
                      <a:r>
                        <a:rPr lang="fa-IR" sz="1600" b="0" i="0" u="none" strike="noStrike" dirty="0" smtClean="0">
                          <a:solidFill>
                            <a:srgbClr val="000000"/>
                          </a:solidFill>
                          <a:effectLst/>
                          <a:latin typeface="+mn-lt"/>
                          <a:cs typeface="B Nazanin" panose="00000400000000000000" pitchFamily="2" charset="-78"/>
                        </a:rPr>
                        <a:t>شرکت </a:t>
                      </a:r>
                      <a:r>
                        <a:rPr lang="en-US" sz="1600" b="0" i="0" u="none" strike="noStrike" kern="1200" baseline="0" dirty="0" smtClean="0">
                          <a:solidFill>
                            <a:srgbClr val="000000"/>
                          </a:solidFill>
                          <a:effectLst/>
                          <a:latin typeface="+mn-lt"/>
                          <a:ea typeface="+mn-ea"/>
                          <a:cs typeface="+mn-cs"/>
                        </a:rPr>
                        <a:t>AC</a:t>
                      </a:r>
                      <a:endParaRPr lang="fa-IR" sz="1600" b="0" i="0" u="none" strike="noStrike" dirty="0" smtClean="0">
                        <a:solidFill>
                          <a:srgbClr val="000000"/>
                        </a:solidFill>
                        <a:effectLst/>
                        <a:latin typeface="+mn-lt"/>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1" fontAlgn="ctr"/>
                      <a:endParaRPr lang="en-US" sz="1600" b="0"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0"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extLst>
                  <a:ext uri="{0D108BD9-81ED-4DB2-BD59-A6C34878D82A}">
                    <a16:rowId xmlns:a16="http://schemas.microsoft.com/office/drawing/2014/main" val="2443213952"/>
                  </a:ext>
                </a:extLst>
              </a:tr>
              <a:tr h="265012">
                <a:tc>
                  <a:txBody>
                    <a:bodyPr/>
                    <a:lstStyle/>
                    <a:p>
                      <a:pPr algn="ctr" rtl="0" fontAlgn="ctr"/>
                      <a:r>
                        <a:rPr lang="en-US" sz="2000" b="1" i="0" u="none" strike="noStrike" dirty="0">
                          <a:solidFill>
                            <a:srgbClr val="000000"/>
                          </a:solidFill>
                          <a:effectLst/>
                          <a:latin typeface="B Nazanin" panose="00000400000000000000" pitchFamily="2" charset="-78"/>
                          <a:cs typeface="B Nazanin" panose="00000400000000000000" pitchFamily="2" charset="-78"/>
                        </a:rPr>
                        <a:t>4</a:t>
                      </a: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ctr" rtl="1" fontAlgn="ctr"/>
                      <a:endParaRPr lang="fa-IR" sz="1600" b="0"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1" fontAlgn="ctr"/>
                      <a:endParaRPr lang="en-US" sz="1600" b="0"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757149220"/>
                  </a:ext>
                </a:extLst>
              </a:tr>
              <a:tr h="265012">
                <a:tc gridSpan="2">
                  <a:txBody>
                    <a:bodyPr/>
                    <a:lstStyle/>
                    <a:p>
                      <a:pPr algn="ctr" rtl="1" fontAlgn="ctr"/>
                      <a:r>
                        <a:rPr lang="fa-IR" sz="2000" b="1" i="0" u="none" strike="noStrike">
                          <a:solidFill>
                            <a:srgbClr val="FFFFFF"/>
                          </a:solidFill>
                          <a:effectLst/>
                          <a:latin typeface="B Nazanin" panose="00000400000000000000" pitchFamily="2" charset="-78"/>
                          <a:cs typeface="B Nazanin" panose="00000400000000000000" pitchFamily="2" charset="-78"/>
                        </a:rPr>
                        <a:t>جمع</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tc hMerge="1">
                  <a:txBody>
                    <a:bodyPr/>
                    <a:lstStyle/>
                    <a:p>
                      <a:endParaRPr lang="en-US"/>
                    </a:p>
                  </a:txBody>
                  <a:tcPr/>
                </a:tc>
                <a:tc>
                  <a:txBody>
                    <a:bodyPr/>
                    <a:lstStyle/>
                    <a:p>
                      <a:pPr algn="ctr" rtl="1" fontAlgn="ctr"/>
                      <a:endParaRPr lang="en-US" sz="2000" b="1" i="0" u="none" strike="noStrike" dirty="0">
                        <a:solidFill>
                          <a:srgbClr val="FFFFFF"/>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tc>
                  <a:txBody>
                    <a:bodyPr/>
                    <a:lstStyle/>
                    <a:p>
                      <a:pPr algn="ctr" rtl="1" fontAlgn="ctr"/>
                      <a:endParaRPr lang="fa-IR" sz="2000" b="1" i="0" u="none" strike="noStrike" dirty="0" smtClean="0">
                        <a:solidFill>
                          <a:srgbClr val="FFFFFF"/>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extLst>
                  <a:ext uri="{0D108BD9-81ED-4DB2-BD59-A6C34878D82A}">
                    <a16:rowId xmlns:a16="http://schemas.microsoft.com/office/drawing/2014/main" val="2566926591"/>
                  </a:ext>
                </a:extLst>
              </a:tr>
            </a:tbl>
          </a:graphicData>
        </a:graphic>
      </p:graphicFrame>
      <p:sp>
        <p:nvSpPr>
          <p:cNvPr id="4" name="Rectangle 3"/>
          <p:cNvSpPr/>
          <p:nvPr/>
        </p:nvSpPr>
        <p:spPr>
          <a:xfrm>
            <a:off x="711494" y="4495735"/>
            <a:ext cx="10564992" cy="2823850"/>
          </a:xfrm>
          <a:prstGeom prst="rect">
            <a:avLst/>
          </a:prstGeom>
        </p:spPr>
        <p:txBody>
          <a:bodyPr wrap="square">
            <a:spAutoFit/>
          </a:bodyPr>
          <a:lstStyle/>
          <a:p>
            <a:pPr marL="285750" indent="-285750" algn="r" rtl="1">
              <a:lnSpc>
                <a:spcPct val="150000"/>
              </a:lnSpc>
              <a:buFont typeface="Wingdings" panose="05000000000000000000" pitchFamily="2" charset="2"/>
              <a:buChar char="v"/>
            </a:pPr>
            <a:r>
              <a:rPr lang="fa-IR" sz="2000" dirty="0">
                <a:solidFill>
                  <a:srgbClr val="532971"/>
                </a:solidFill>
                <a:latin typeface="IRANSans"/>
                <a:cs typeface="B Nazanin" panose="00000400000000000000" pitchFamily="2" charset="-78"/>
              </a:rPr>
              <a:t>رزومه مختصر از شرکت ......</a:t>
            </a:r>
          </a:p>
          <a:p>
            <a:pPr marL="285750" indent="-285750" algn="r" rtl="1">
              <a:lnSpc>
                <a:spcPct val="150000"/>
              </a:lnSpc>
              <a:buFont typeface="Wingdings" panose="05000000000000000000" pitchFamily="2" charset="2"/>
              <a:buChar char="v"/>
            </a:pPr>
            <a:r>
              <a:rPr lang="fa-IR" sz="2000" dirty="0">
                <a:solidFill>
                  <a:srgbClr val="532971"/>
                </a:solidFill>
                <a:latin typeface="IRANSans"/>
                <a:cs typeface="B Nazanin" panose="00000400000000000000" pitchFamily="2" charset="-78"/>
              </a:rPr>
              <a:t>سال تاسیس</a:t>
            </a:r>
          </a:p>
          <a:p>
            <a:pPr marL="285750" indent="-285750" algn="r" rtl="1">
              <a:lnSpc>
                <a:spcPct val="150000"/>
              </a:lnSpc>
              <a:buFont typeface="Wingdings" panose="05000000000000000000" pitchFamily="2" charset="2"/>
              <a:buChar char="v"/>
            </a:pPr>
            <a:r>
              <a:rPr lang="fa-IR" sz="2000" dirty="0">
                <a:solidFill>
                  <a:srgbClr val="532971"/>
                </a:solidFill>
                <a:latin typeface="IRANSans"/>
                <a:cs typeface="B Nazanin" panose="00000400000000000000" pitchFamily="2" charset="-78"/>
              </a:rPr>
              <a:t>سرمایه شرکت در حال حاضر </a:t>
            </a:r>
          </a:p>
          <a:p>
            <a:pPr marL="285750" indent="-285750" algn="r" rtl="1">
              <a:lnSpc>
                <a:spcPct val="150000"/>
              </a:lnSpc>
              <a:buFont typeface="Wingdings" panose="05000000000000000000" pitchFamily="2" charset="2"/>
              <a:buChar char="v"/>
            </a:pPr>
            <a:r>
              <a:rPr lang="fa-IR" sz="2000" dirty="0">
                <a:solidFill>
                  <a:srgbClr val="532971"/>
                </a:solidFill>
                <a:latin typeface="IRANSans"/>
                <a:cs typeface="B Nazanin" panose="00000400000000000000" pitchFamily="2" charset="-78"/>
              </a:rPr>
              <a:t>افتخارات</a:t>
            </a:r>
          </a:p>
          <a:p>
            <a:pPr marL="285750" indent="-285750" algn="r" rtl="1">
              <a:lnSpc>
                <a:spcPct val="150000"/>
              </a:lnSpc>
              <a:buFont typeface="Wingdings" panose="05000000000000000000" pitchFamily="2" charset="2"/>
              <a:buChar char="v"/>
            </a:pPr>
            <a:r>
              <a:rPr lang="fa-IR" sz="2000" dirty="0">
                <a:solidFill>
                  <a:srgbClr val="532971"/>
                </a:solidFill>
                <a:latin typeface="IRANSans"/>
                <a:cs typeface="B Nazanin" panose="00000400000000000000" pitchFamily="2" charset="-78"/>
              </a:rPr>
              <a:t>گزارش مختصر عملکرد، فروش و اشتغالزایی</a:t>
            </a:r>
          </a:p>
          <a:p>
            <a:pPr marL="285750" indent="-285750" algn="r" rtl="1">
              <a:lnSpc>
                <a:spcPct val="150000"/>
              </a:lnSpc>
              <a:buFont typeface="Wingdings" panose="05000000000000000000" pitchFamily="2" charset="2"/>
              <a:buChar char="v"/>
            </a:pPr>
            <a:r>
              <a:rPr lang="fa-IR" sz="2000" dirty="0">
                <a:solidFill>
                  <a:srgbClr val="532971"/>
                </a:solidFill>
                <a:latin typeface="IRANSans"/>
                <a:cs typeface="B Nazanin" panose="00000400000000000000" pitchFamily="2" charset="-78"/>
              </a:rPr>
              <a:t>اگر دانش بنیان / خلاق /... است ، بیان شود</a:t>
            </a:r>
            <a:endParaRPr lang="fa-IR" sz="2000" dirty="0">
              <a:solidFill>
                <a:srgbClr val="532971"/>
              </a:solidFill>
              <a:cs typeface="B Nazanin" panose="00000400000000000000" pitchFamily="2" charset="-78"/>
            </a:endParaRPr>
          </a:p>
        </p:txBody>
      </p:sp>
      <p:sp>
        <p:nvSpPr>
          <p:cNvPr id="8" name="Rectangle 7"/>
          <p:cNvSpPr/>
          <p:nvPr/>
        </p:nvSpPr>
        <p:spPr>
          <a:xfrm>
            <a:off x="711494" y="1365441"/>
            <a:ext cx="10564992" cy="515526"/>
          </a:xfrm>
          <a:prstGeom prst="rect">
            <a:avLst/>
          </a:prstGeom>
        </p:spPr>
        <p:txBody>
          <a:bodyPr wrap="square">
            <a:spAutoFit/>
          </a:bodyPr>
          <a:lstStyle/>
          <a:p>
            <a:pPr marL="342900" indent="-342900" algn="justLow" rtl="1">
              <a:lnSpc>
                <a:spcPct val="150000"/>
              </a:lnSpc>
              <a:buFont typeface="Wingdings" panose="05000000000000000000" pitchFamily="2" charset="2"/>
              <a:buChar char="v"/>
            </a:pPr>
            <a:r>
              <a:rPr lang="fa-IR" sz="2000" dirty="0">
                <a:solidFill>
                  <a:srgbClr val="FF0000"/>
                </a:solidFill>
                <a:cs typeface="B Titr" panose="00000700000000000000" pitchFamily="2" charset="-78"/>
              </a:rPr>
              <a:t>شرکت </a:t>
            </a:r>
            <a:r>
              <a:rPr lang="en-US" sz="2000" dirty="0" smtClean="0">
                <a:solidFill>
                  <a:srgbClr val="FF0000"/>
                </a:solidFill>
                <a:cs typeface="B Titr" panose="00000700000000000000" pitchFamily="2" charset="-78"/>
              </a:rPr>
              <a:t>A</a:t>
            </a:r>
            <a:r>
              <a:rPr lang="fa-IR" sz="2000" dirty="0" smtClean="0">
                <a:solidFill>
                  <a:srgbClr val="FF0000"/>
                </a:solidFill>
                <a:cs typeface="B Titr" panose="00000700000000000000" pitchFamily="2" charset="-78"/>
              </a:rPr>
              <a:t> که سهامدار شرکت 1 است را در اینجا معرفی نمائید </a:t>
            </a:r>
            <a:endParaRPr lang="fa-IR" dirty="0">
              <a:solidFill>
                <a:srgbClr val="FF0000"/>
              </a:solidFill>
              <a:cs typeface="B Nazanin" panose="00000400000000000000" pitchFamily="2" charset="-78"/>
            </a:endParaRPr>
          </a:p>
        </p:txBody>
      </p:sp>
    </p:spTree>
    <p:extLst>
      <p:ext uri="{BB962C8B-B14F-4D97-AF65-F5344CB8AC3E}">
        <p14:creationId xmlns:p14="http://schemas.microsoft.com/office/powerpoint/2010/main" val="26434690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93841" y="867571"/>
            <a:ext cx="9936480" cy="74824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fontAlgn="ctr"/>
            <a:r>
              <a:rPr lang="fa-IR" sz="3600" dirty="0">
                <a:solidFill>
                  <a:srgbClr val="532971"/>
                </a:solidFill>
                <a:cs typeface="B Titr" panose="00000700000000000000" pitchFamily="2" charset="-78"/>
              </a:rPr>
              <a:t>لایه دوم سهامداران :شرکت </a:t>
            </a:r>
            <a:r>
              <a:rPr lang="en-US" sz="3600" dirty="0" smtClean="0">
                <a:solidFill>
                  <a:srgbClr val="532971"/>
                </a:solidFill>
                <a:cs typeface="B Titr" panose="00000700000000000000" pitchFamily="2" charset="-78"/>
              </a:rPr>
              <a:t>B</a:t>
            </a:r>
            <a:endParaRPr lang="fa-IR" sz="3600" dirty="0">
              <a:solidFill>
                <a:srgbClr val="532971"/>
              </a:solidFill>
              <a:cs typeface="B Titr" panose="00000700000000000000" pitchFamily="2" charset="-78"/>
            </a:endParaRPr>
          </a:p>
        </p:txBody>
      </p:sp>
      <p:graphicFrame>
        <p:nvGraphicFramePr>
          <p:cNvPr id="5" name="Table 4"/>
          <p:cNvGraphicFramePr>
            <a:graphicFrameLocks noGrp="1"/>
          </p:cNvGraphicFramePr>
          <p:nvPr>
            <p:extLst/>
          </p:nvPr>
        </p:nvGraphicFramePr>
        <p:xfrm>
          <a:off x="2497392" y="2258383"/>
          <a:ext cx="7904349" cy="1885950"/>
        </p:xfrm>
        <a:graphic>
          <a:graphicData uri="http://schemas.openxmlformats.org/drawingml/2006/table">
            <a:tbl>
              <a:tblPr rtl="1"/>
              <a:tblGrid>
                <a:gridCol w="936813">
                  <a:extLst>
                    <a:ext uri="{9D8B030D-6E8A-4147-A177-3AD203B41FA5}">
                      <a16:colId xmlns:a16="http://schemas.microsoft.com/office/drawing/2014/main" val="2021905830"/>
                    </a:ext>
                  </a:extLst>
                </a:gridCol>
                <a:gridCol w="2927535">
                  <a:extLst>
                    <a:ext uri="{9D8B030D-6E8A-4147-A177-3AD203B41FA5}">
                      <a16:colId xmlns:a16="http://schemas.microsoft.com/office/drawing/2014/main" val="2820103802"/>
                    </a:ext>
                  </a:extLst>
                </a:gridCol>
                <a:gridCol w="1795556">
                  <a:extLst>
                    <a:ext uri="{9D8B030D-6E8A-4147-A177-3AD203B41FA5}">
                      <a16:colId xmlns:a16="http://schemas.microsoft.com/office/drawing/2014/main" val="4279818600"/>
                    </a:ext>
                  </a:extLst>
                </a:gridCol>
                <a:gridCol w="2244445">
                  <a:extLst>
                    <a:ext uri="{9D8B030D-6E8A-4147-A177-3AD203B41FA5}">
                      <a16:colId xmlns:a16="http://schemas.microsoft.com/office/drawing/2014/main" val="1237194723"/>
                    </a:ext>
                  </a:extLst>
                </a:gridCol>
              </a:tblGrid>
              <a:tr h="282777">
                <a:tc>
                  <a:txBody>
                    <a:bodyPr/>
                    <a:lstStyle/>
                    <a:p>
                      <a:pPr algn="ctr" rtl="1" fontAlgn="ctr"/>
                      <a:r>
                        <a:rPr lang="fa-IR" sz="2000" b="1" i="0" u="none" strike="noStrike">
                          <a:solidFill>
                            <a:srgbClr val="FFFFFF"/>
                          </a:solidFill>
                          <a:effectLst/>
                          <a:latin typeface="B Nazanin" panose="00000400000000000000" pitchFamily="2" charset="-78"/>
                          <a:cs typeface="B Nazanin" panose="00000400000000000000" pitchFamily="2" charset="-78"/>
                        </a:rPr>
                        <a:t>ردیف</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2000" b="1" i="0" u="none" strike="noStrike">
                          <a:solidFill>
                            <a:srgbClr val="FFFFFF"/>
                          </a:solidFill>
                          <a:effectLst/>
                          <a:latin typeface="B Nazanin" panose="00000400000000000000" pitchFamily="2" charset="-78"/>
                          <a:cs typeface="B Nazanin" panose="00000400000000000000" pitchFamily="2" charset="-78"/>
                        </a:rPr>
                        <a:t>سهامدار</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2000" b="1" i="0" u="none" strike="noStrike" dirty="0">
                          <a:solidFill>
                            <a:srgbClr val="FFFFFF"/>
                          </a:solidFill>
                          <a:effectLst/>
                          <a:latin typeface="B Nazanin" panose="00000400000000000000" pitchFamily="2" charset="-78"/>
                          <a:cs typeface="B Nazanin" panose="00000400000000000000" pitchFamily="2" charset="-78"/>
                        </a:rPr>
                        <a:t>درصد سهام</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2000" b="1" i="0" u="none" strike="noStrike" dirty="0">
                          <a:solidFill>
                            <a:srgbClr val="FFFFFF"/>
                          </a:solidFill>
                          <a:effectLst/>
                          <a:latin typeface="B Nazanin" panose="00000400000000000000" pitchFamily="2" charset="-78"/>
                          <a:cs typeface="B Nazanin" panose="00000400000000000000" pitchFamily="2" charset="-78"/>
                        </a:rPr>
                        <a:t>مبلغ سهام (میلیون ریال)</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extLst>
                  <a:ext uri="{0D108BD9-81ED-4DB2-BD59-A6C34878D82A}">
                    <a16:rowId xmlns:a16="http://schemas.microsoft.com/office/drawing/2014/main" val="1916814831"/>
                  </a:ext>
                </a:extLst>
              </a:tr>
              <a:tr h="265012">
                <a:tc>
                  <a:txBody>
                    <a:bodyPr/>
                    <a:lstStyle/>
                    <a:p>
                      <a:pPr algn="ctr" rtl="0" fontAlgn="ctr"/>
                      <a:r>
                        <a:rPr lang="en-US" sz="2000" b="1" i="0" u="none" strike="noStrike" dirty="0">
                          <a:solidFill>
                            <a:srgbClr val="000000"/>
                          </a:solidFill>
                          <a:effectLst/>
                          <a:latin typeface="B Nazanin" panose="00000400000000000000" pitchFamily="2" charset="-78"/>
                          <a:cs typeface="B Nazanin" panose="00000400000000000000" pitchFamily="2" charset="-78"/>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1" fontAlgn="ctr"/>
                      <a:endParaRPr lang="en-US" sz="1600" b="0"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0"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extLst>
                  <a:ext uri="{0D108BD9-81ED-4DB2-BD59-A6C34878D82A}">
                    <a16:rowId xmlns:a16="http://schemas.microsoft.com/office/drawing/2014/main" val="3667768865"/>
                  </a:ext>
                </a:extLst>
              </a:tr>
              <a:tr h="265012">
                <a:tc>
                  <a:txBody>
                    <a:bodyPr/>
                    <a:lstStyle/>
                    <a:p>
                      <a:pPr algn="ctr" rtl="0" fontAlgn="ctr"/>
                      <a:r>
                        <a:rPr lang="en-US" sz="2000" b="1" i="0" u="none" strike="noStrike" dirty="0">
                          <a:solidFill>
                            <a:srgbClr val="000000"/>
                          </a:solidFill>
                          <a:effectLst/>
                          <a:latin typeface="B Nazanin" panose="00000400000000000000" pitchFamily="2" charset="-78"/>
                          <a:cs typeface="B Nazanin" panose="00000400000000000000" pitchFamily="2" charset="-78"/>
                        </a:rPr>
                        <a:t>2</a:t>
                      </a:r>
                    </a:p>
                  </a:txBody>
                  <a:tcPr marL="9525" marR="9525" marT="9525" marB="0" anchor="ctr">
                    <a:lnL>
                      <a:noFill/>
                    </a:lnL>
                    <a:lnR>
                      <a:noFill/>
                    </a:lnR>
                    <a:lnT>
                      <a:noFill/>
                    </a:lnT>
                    <a:lnB>
                      <a:noFill/>
                    </a:lnB>
                    <a:noFill/>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a:noFill/>
                    </a:lnT>
                    <a:lnB>
                      <a:noFill/>
                    </a:lnB>
                  </a:tcPr>
                </a:tc>
                <a:tc>
                  <a:txBody>
                    <a:bodyPr/>
                    <a:lstStyle/>
                    <a:p>
                      <a:pPr algn="ctr" rtl="1"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a:noFill/>
                    </a:lnT>
                    <a:lnB>
                      <a:noFill/>
                    </a:lnB>
                  </a:tcPr>
                </a:tc>
                <a:tc>
                  <a:txBody>
                    <a:bodyPr/>
                    <a:lstStyle/>
                    <a:p>
                      <a:pPr algn="ctr" rtl="0"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a:noFill/>
                    </a:lnT>
                    <a:lnB>
                      <a:noFill/>
                    </a:lnB>
                  </a:tcPr>
                </a:tc>
                <a:extLst>
                  <a:ext uri="{0D108BD9-81ED-4DB2-BD59-A6C34878D82A}">
                    <a16:rowId xmlns:a16="http://schemas.microsoft.com/office/drawing/2014/main" val="3520972943"/>
                  </a:ext>
                </a:extLst>
              </a:tr>
              <a:tr h="265012">
                <a:tc>
                  <a:txBody>
                    <a:bodyPr/>
                    <a:lstStyle/>
                    <a:p>
                      <a:pPr algn="ctr" rtl="0" fontAlgn="ctr"/>
                      <a:r>
                        <a:rPr lang="en-US" sz="2000" b="1" i="0" u="none" strike="noStrike" dirty="0">
                          <a:solidFill>
                            <a:srgbClr val="000000"/>
                          </a:solidFill>
                          <a:effectLst/>
                          <a:latin typeface="B Nazanin" panose="00000400000000000000" pitchFamily="2" charset="-78"/>
                          <a:cs typeface="B Nazanin" panose="00000400000000000000" pitchFamily="2" charset="-78"/>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1" fontAlgn="ctr"/>
                      <a:endParaRPr lang="en-US" sz="1600" b="0"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0"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extLst>
                  <a:ext uri="{0D108BD9-81ED-4DB2-BD59-A6C34878D82A}">
                    <a16:rowId xmlns:a16="http://schemas.microsoft.com/office/drawing/2014/main" val="2443213952"/>
                  </a:ext>
                </a:extLst>
              </a:tr>
              <a:tr h="265012">
                <a:tc>
                  <a:txBody>
                    <a:bodyPr/>
                    <a:lstStyle/>
                    <a:p>
                      <a:pPr algn="ctr" rtl="0" fontAlgn="ctr"/>
                      <a:r>
                        <a:rPr lang="en-US" sz="2000" b="1" i="0" u="none" strike="noStrike" dirty="0">
                          <a:solidFill>
                            <a:srgbClr val="000000"/>
                          </a:solidFill>
                          <a:effectLst/>
                          <a:latin typeface="B Nazanin" panose="00000400000000000000" pitchFamily="2" charset="-78"/>
                          <a:cs typeface="B Nazanin" panose="00000400000000000000" pitchFamily="2" charset="-78"/>
                        </a:rPr>
                        <a:t>4</a:t>
                      </a: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ctr" rtl="1" fontAlgn="ctr"/>
                      <a:endParaRPr lang="fa-IR" sz="1600" b="0"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1" fontAlgn="ctr"/>
                      <a:endParaRPr lang="en-US" sz="1600" b="0"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757149220"/>
                  </a:ext>
                </a:extLst>
              </a:tr>
              <a:tr h="265012">
                <a:tc gridSpan="2">
                  <a:txBody>
                    <a:bodyPr/>
                    <a:lstStyle/>
                    <a:p>
                      <a:pPr algn="ctr" rtl="1" fontAlgn="ctr"/>
                      <a:r>
                        <a:rPr lang="fa-IR" sz="2000" b="1" i="0" u="none" strike="noStrike">
                          <a:solidFill>
                            <a:srgbClr val="FFFFFF"/>
                          </a:solidFill>
                          <a:effectLst/>
                          <a:latin typeface="B Nazanin" panose="00000400000000000000" pitchFamily="2" charset="-78"/>
                          <a:cs typeface="B Nazanin" panose="00000400000000000000" pitchFamily="2" charset="-78"/>
                        </a:rPr>
                        <a:t>جمع</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tc hMerge="1">
                  <a:txBody>
                    <a:bodyPr/>
                    <a:lstStyle/>
                    <a:p>
                      <a:endParaRPr lang="en-US"/>
                    </a:p>
                  </a:txBody>
                  <a:tcPr/>
                </a:tc>
                <a:tc>
                  <a:txBody>
                    <a:bodyPr/>
                    <a:lstStyle/>
                    <a:p>
                      <a:pPr algn="ctr" rtl="1" fontAlgn="ctr"/>
                      <a:endParaRPr lang="en-US" sz="2000" b="1" i="0" u="none" strike="noStrike" dirty="0">
                        <a:solidFill>
                          <a:srgbClr val="FFFFFF"/>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tc>
                  <a:txBody>
                    <a:bodyPr/>
                    <a:lstStyle/>
                    <a:p>
                      <a:pPr algn="ctr" rtl="1" fontAlgn="ctr"/>
                      <a:endParaRPr lang="fa-IR" sz="2000" b="1" i="0" u="none" strike="noStrike" dirty="0" smtClean="0">
                        <a:solidFill>
                          <a:srgbClr val="FFFFFF"/>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extLst>
                  <a:ext uri="{0D108BD9-81ED-4DB2-BD59-A6C34878D82A}">
                    <a16:rowId xmlns:a16="http://schemas.microsoft.com/office/drawing/2014/main" val="2566926591"/>
                  </a:ext>
                </a:extLst>
              </a:tr>
            </a:tbl>
          </a:graphicData>
        </a:graphic>
      </p:graphicFrame>
      <p:sp>
        <p:nvSpPr>
          <p:cNvPr id="6" name="Rectangle 5"/>
          <p:cNvSpPr/>
          <p:nvPr/>
        </p:nvSpPr>
        <p:spPr>
          <a:xfrm>
            <a:off x="601995" y="4191388"/>
            <a:ext cx="10564992" cy="2823850"/>
          </a:xfrm>
          <a:prstGeom prst="rect">
            <a:avLst/>
          </a:prstGeom>
        </p:spPr>
        <p:txBody>
          <a:bodyPr wrap="square">
            <a:spAutoFit/>
          </a:bodyPr>
          <a:lstStyle/>
          <a:p>
            <a:pPr marL="285750" indent="-285750" algn="r" rtl="1">
              <a:lnSpc>
                <a:spcPct val="150000"/>
              </a:lnSpc>
              <a:buFont typeface="Wingdings" panose="05000000000000000000" pitchFamily="2" charset="2"/>
              <a:buChar char="v"/>
            </a:pPr>
            <a:r>
              <a:rPr lang="fa-IR" sz="2000" dirty="0">
                <a:solidFill>
                  <a:srgbClr val="532971"/>
                </a:solidFill>
                <a:latin typeface="IRANSans"/>
                <a:cs typeface="B Nazanin" panose="00000400000000000000" pitchFamily="2" charset="-78"/>
              </a:rPr>
              <a:t>رزومه مختصر از شرکت ......</a:t>
            </a:r>
          </a:p>
          <a:p>
            <a:pPr marL="285750" indent="-285750" algn="r" rtl="1">
              <a:lnSpc>
                <a:spcPct val="150000"/>
              </a:lnSpc>
              <a:buFont typeface="Wingdings" panose="05000000000000000000" pitchFamily="2" charset="2"/>
              <a:buChar char="v"/>
            </a:pPr>
            <a:r>
              <a:rPr lang="fa-IR" sz="2000" dirty="0">
                <a:solidFill>
                  <a:srgbClr val="532971"/>
                </a:solidFill>
                <a:latin typeface="IRANSans"/>
                <a:cs typeface="B Nazanin" panose="00000400000000000000" pitchFamily="2" charset="-78"/>
              </a:rPr>
              <a:t>سال تاسیس</a:t>
            </a:r>
          </a:p>
          <a:p>
            <a:pPr marL="285750" indent="-285750" algn="r" rtl="1">
              <a:lnSpc>
                <a:spcPct val="150000"/>
              </a:lnSpc>
              <a:buFont typeface="Wingdings" panose="05000000000000000000" pitchFamily="2" charset="2"/>
              <a:buChar char="v"/>
            </a:pPr>
            <a:r>
              <a:rPr lang="fa-IR" sz="2000" dirty="0">
                <a:solidFill>
                  <a:srgbClr val="532971"/>
                </a:solidFill>
                <a:latin typeface="IRANSans"/>
                <a:cs typeface="B Nazanin" panose="00000400000000000000" pitchFamily="2" charset="-78"/>
              </a:rPr>
              <a:t>سرمایه شرکت در حال حاضر </a:t>
            </a:r>
          </a:p>
          <a:p>
            <a:pPr marL="285750" indent="-285750" algn="r" rtl="1">
              <a:lnSpc>
                <a:spcPct val="150000"/>
              </a:lnSpc>
              <a:buFont typeface="Wingdings" panose="05000000000000000000" pitchFamily="2" charset="2"/>
              <a:buChar char="v"/>
            </a:pPr>
            <a:r>
              <a:rPr lang="fa-IR" sz="2000" dirty="0">
                <a:solidFill>
                  <a:srgbClr val="532971"/>
                </a:solidFill>
                <a:latin typeface="IRANSans"/>
                <a:cs typeface="B Nazanin" panose="00000400000000000000" pitchFamily="2" charset="-78"/>
              </a:rPr>
              <a:t>افتخارات</a:t>
            </a:r>
          </a:p>
          <a:p>
            <a:pPr marL="285750" indent="-285750" algn="r" rtl="1">
              <a:lnSpc>
                <a:spcPct val="150000"/>
              </a:lnSpc>
              <a:buFont typeface="Wingdings" panose="05000000000000000000" pitchFamily="2" charset="2"/>
              <a:buChar char="v"/>
            </a:pPr>
            <a:r>
              <a:rPr lang="fa-IR" sz="2000" dirty="0">
                <a:solidFill>
                  <a:srgbClr val="532971"/>
                </a:solidFill>
                <a:latin typeface="IRANSans"/>
                <a:cs typeface="B Nazanin" panose="00000400000000000000" pitchFamily="2" charset="-78"/>
              </a:rPr>
              <a:t>گزارش مختصر عملکرد، فروش و اشتغالزایی</a:t>
            </a:r>
          </a:p>
          <a:p>
            <a:pPr marL="285750" indent="-285750" algn="r" rtl="1">
              <a:lnSpc>
                <a:spcPct val="150000"/>
              </a:lnSpc>
              <a:buFont typeface="Wingdings" panose="05000000000000000000" pitchFamily="2" charset="2"/>
              <a:buChar char="v"/>
            </a:pPr>
            <a:r>
              <a:rPr lang="fa-IR" sz="2000" dirty="0">
                <a:solidFill>
                  <a:srgbClr val="532971"/>
                </a:solidFill>
                <a:latin typeface="IRANSans"/>
                <a:cs typeface="B Nazanin" panose="00000400000000000000" pitchFamily="2" charset="-78"/>
              </a:rPr>
              <a:t>اگر دانش بنیان / خلاق /... است ، بیان شود</a:t>
            </a:r>
            <a:endParaRPr lang="fa-IR" sz="2000" dirty="0">
              <a:solidFill>
                <a:srgbClr val="532971"/>
              </a:solidFill>
              <a:cs typeface="B Nazanin" panose="00000400000000000000" pitchFamily="2" charset="-78"/>
            </a:endParaRPr>
          </a:p>
        </p:txBody>
      </p:sp>
      <p:sp>
        <p:nvSpPr>
          <p:cNvPr id="7" name="Rectangle 6"/>
          <p:cNvSpPr/>
          <p:nvPr/>
        </p:nvSpPr>
        <p:spPr>
          <a:xfrm>
            <a:off x="711494" y="1365441"/>
            <a:ext cx="10564992" cy="515526"/>
          </a:xfrm>
          <a:prstGeom prst="rect">
            <a:avLst/>
          </a:prstGeom>
        </p:spPr>
        <p:txBody>
          <a:bodyPr wrap="square">
            <a:spAutoFit/>
          </a:bodyPr>
          <a:lstStyle/>
          <a:p>
            <a:pPr marL="342900" indent="-342900" algn="justLow" rtl="1">
              <a:lnSpc>
                <a:spcPct val="150000"/>
              </a:lnSpc>
              <a:buFont typeface="Wingdings" panose="05000000000000000000" pitchFamily="2" charset="2"/>
              <a:buChar char="v"/>
            </a:pPr>
            <a:r>
              <a:rPr lang="fa-IR" sz="2000" dirty="0">
                <a:solidFill>
                  <a:srgbClr val="FF0000"/>
                </a:solidFill>
                <a:cs typeface="B Titr" panose="00000700000000000000" pitchFamily="2" charset="-78"/>
              </a:rPr>
              <a:t>شرکت </a:t>
            </a:r>
            <a:r>
              <a:rPr lang="en-US" sz="2000" dirty="0" smtClean="0">
                <a:solidFill>
                  <a:srgbClr val="FF0000"/>
                </a:solidFill>
                <a:cs typeface="B Titr" panose="00000700000000000000" pitchFamily="2" charset="-78"/>
              </a:rPr>
              <a:t>B</a:t>
            </a:r>
            <a:r>
              <a:rPr lang="fa-IR" sz="2000" dirty="0" smtClean="0">
                <a:solidFill>
                  <a:srgbClr val="FF0000"/>
                </a:solidFill>
                <a:cs typeface="B Titr" panose="00000700000000000000" pitchFamily="2" charset="-78"/>
              </a:rPr>
              <a:t> که سهامدار شرکت 1 است را در اینجا معرفی نمائید </a:t>
            </a:r>
            <a:endParaRPr lang="fa-IR" dirty="0">
              <a:solidFill>
                <a:srgbClr val="FF0000"/>
              </a:solidFill>
              <a:cs typeface="B Nazanin" panose="00000400000000000000" pitchFamily="2" charset="-78"/>
            </a:endParaRPr>
          </a:p>
        </p:txBody>
      </p:sp>
    </p:spTree>
    <p:extLst>
      <p:ext uri="{BB962C8B-B14F-4D97-AF65-F5344CB8AC3E}">
        <p14:creationId xmlns:p14="http://schemas.microsoft.com/office/powerpoint/2010/main" val="2464203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57F1E4F-1CFF-5643-939E-02111984F565}" type="slidenum">
              <a:rPr lang="en-US" smtClean="0">
                <a:solidFill>
                  <a:srgbClr val="5BC1AC"/>
                </a:solidFill>
                <a:cs typeface="B Nazanin" panose="00000400000000000000" pitchFamily="2" charset="-78"/>
              </a:rPr>
              <a:t>14</a:t>
            </a:fld>
            <a:endParaRPr lang="en-US" dirty="0">
              <a:solidFill>
                <a:srgbClr val="5BC1AC"/>
              </a:solidFill>
              <a:cs typeface="B Nazanin" panose="00000400000000000000" pitchFamily="2" charset="-78"/>
            </a:endParaRPr>
          </a:p>
        </p:txBody>
      </p:sp>
      <p:sp>
        <p:nvSpPr>
          <p:cNvPr id="2" name="Title 1"/>
          <p:cNvSpPr>
            <a:spLocks noGrp="1"/>
          </p:cNvSpPr>
          <p:nvPr>
            <p:ph type="title" idx="4294967295"/>
          </p:nvPr>
        </p:nvSpPr>
        <p:spPr>
          <a:xfrm>
            <a:off x="4158456" y="307694"/>
            <a:ext cx="7989887" cy="1184275"/>
          </a:xfrm>
        </p:spPr>
        <p:txBody>
          <a:bodyPr>
            <a:normAutofit/>
          </a:bodyPr>
          <a:lstStyle/>
          <a:p>
            <a:pPr algn="ctr" rtl="1"/>
            <a:r>
              <a:rPr lang="fa-IR" sz="3600" dirty="0">
                <a:solidFill>
                  <a:srgbClr val="532971"/>
                </a:solidFill>
                <a:cs typeface="B Titr" panose="00000700000000000000" pitchFamily="2" charset="-78"/>
              </a:rPr>
              <a:t>لایه دوم سهامداران :شرکت </a:t>
            </a:r>
            <a:r>
              <a:rPr lang="en-US" sz="3600" dirty="0" smtClean="0">
                <a:solidFill>
                  <a:srgbClr val="532971"/>
                </a:solidFill>
                <a:cs typeface="B Titr" panose="00000700000000000000" pitchFamily="2" charset="-78"/>
              </a:rPr>
              <a:t>C</a:t>
            </a:r>
            <a:endParaRPr lang="fa-IR" sz="3600" dirty="0">
              <a:solidFill>
                <a:srgbClr val="532971"/>
              </a:solidFill>
              <a:cs typeface="B Titr" panose="00000700000000000000" pitchFamily="2" charset="-78"/>
            </a:endParaRPr>
          </a:p>
        </p:txBody>
      </p:sp>
      <p:graphicFrame>
        <p:nvGraphicFramePr>
          <p:cNvPr id="11" name="Table 10"/>
          <p:cNvGraphicFramePr>
            <a:graphicFrameLocks noGrp="1"/>
          </p:cNvGraphicFramePr>
          <p:nvPr>
            <p:extLst/>
          </p:nvPr>
        </p:nvGraphicFramePr>
        <p:xfrm>
          <a:off x="2448232" y="1865595"/>
          <a:ext cx="7865806" cy="2180620"/>
        </p:xfrm>
        <a:graphic>
          <a:graphicData uri="http://schemas.openxmlformats.org/drawingml/2006/table">
            <a:tbl>
              <a:tblPr rtl="1"/>
              <a:tblGrid>
                <a:gridCol w="932245">
                  <a:extLst>
                    <a:ext uri="{9D8B030D-6E8A-4147-A177-3AD203B41FA5}">
                      <a16:colId xmlns:a16="http://schemas.microsoft.com/office/drawing/2014/main" val="3792661143"/>
                    </a:ext>
                  </a:extLst>
                </a:gridCol>
                <a:gridCol w="2913261">
                  <a:extLst>
                    <a:ext uri="{9D8B030D-6E8A-4147-A177-3AD203B41FA5}">
                      <a16:colId xmlns:a16="http://schemas.microsoft.com/office/drawing/2014/main" val="1086602362"/>
                    </a:ext>
                  </a:extLst>
                </a:gridCol>
                <a:gridCol w="1786799">
                  <a:extLst>
                    <a:ext uri="{9D8B030D-6E8A-4147-A177-3AD203B41FA5}">
                      <a16:colId xmlns:a16="http://schemas.microsoft.com/office/drawing/2014/main" val="2894439722"/>
                    </a:ext>
                  </a:extLst>
                </a:gridCol>
                <a:gridCol w="2233501">
                  <a:extLst>
                    <a:ext uri="{9D8B030D-6E8A-4147-A177-3AD203B41FA5}">
                      <a16:colId xmlns:a16="http://schemas.microsoft.com/office/drawing/2014/main" val="1012892730"/>
                    </a:ext>
                  </a:extLst>
                </a:gridCol>
              </a:tblGrid>
              <a:tr h="454812">
                <a:tc>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ردیف</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سهامدار</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درصد سهام</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مبلغ سهام (میلیون ریال)</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extLst>
                  <a:ext uri="{0D108BD9-81ED-4DB2-BD59-A6C34878D82A}">
                    <a16:rowId xmlns:a16="http://schemas.microsoft.com/office/drawing/2014/main" val="3316106205"/>
                  </a:ext>
                </a:extLst>
              </a:tr>
              <a:tr h="337187">
                <a:tc>
                  <a:txBody>
                    <a:bodyPr/>
                    <a:lstStyle/>
                    <a:p>
                      <a:pPr algn="ctr" rtl="0" fontAlgn="ctr"/>
                      <a:r>
                        <a:rPr lang="en-US" sz="2000" b="0" i="0" u="none" strike="noStrike" dirty="0">
                          <a:solidFill>
                            <a:srgbClr val="000000"/>
                          </a:solidFill>
                          <a:effectLst/>
                          <a:latin typeface="B Nazanin" panose="00000400000000000000" pitchFamily="2" charset="-78"/>
                          <a:cs typeface="B Nazanin" panose="00000400000000000000" pitchFamily="2" charset="-78"/>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1"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w="1270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a:noFill/>
                    </a:lnR>
                    <a:lnT>
                      <a:noFill/>
                    </a:lnT>
                    <a:lnB w="12700" cap="flat" cmpd="sng" algn="ctr">
                      <a:solidFill>
                        <a:srgbClr val="FFFFFF"/>
                      </a:solidFill>
                      <a:prstDash val="solid"/>
                      <a:round/>
                      <a:headEnd type="none" w="med" len="med"/>
                      <a:tailEnd type="none" w="med" len="med"/>
                    </a:lnB>
                    <a:solidFill>
                      <a:srgbClr val="5BC1AC"/>
                    </a:solidFill>
                  </a:tcPr>
                </a:tc>
                <a:extLst>
                  <a:ext uri="{0D108BD9-81ED-4DB2-BD59-A6C34878D82A}">
                    <a16:rowId xmlns:a16="http://schemas.microsoft.com/office/drawing/2014/main" val="2314228165"/>
                  </a:ext>
                </a:extLst>
              </a:tr>
              <a:tr h="329347">
                <a:tc>
                  <a:txBody>
                    <a:bodyPr/>
                    <a:lstStyle/>
                    <a:p>
                      <a:pPr algn="ctr" rtl="0" fontAlgn="ctr"/>
                      <a:r>
                        <a:rPr lang="en-US" sz="2000" b="0" i="0" u="none" strike="noStrike" dirty="0">
                          <a:solidFill>
                            <a:srgbClr val="000000"/>
                          </a:solidFill>
                          <a:effectLst/>
                          <a:latin typeface="B Nazanin" panose="00000400000000000000" pitchFamily="2" charset="-78"/>
                          <a:cs typeface="B Nazanin" panose="00000400000000000000" pitchFamily="2" charset="-78"/>
                        </a:rPr>
                        <a:t>2</a:t>
                      </a:r>
                    </a:p>
                  </a:txBody>
                  <a:tcPr marL="9525" marR="9525" marT="9525" marB="0" anchor="ctr">
                    <a:lnL>
                      <a:noFill/>
                    </a:lnL>
                    <a:lnR>
                      <a:noFill/>
                    </a:lnR>
                    <a:lnT>
                      <a:noFill/>
                    </a:lnT>
                    <a:lnB>
                      <a:noFill/>
                    </a:lnB>
                    <a:noFill/>
                  </a:tcPr>
                </a:tc>
                <a:tc>
                  <a:txBody>
                    <a:bodyPr/>
                    <a:lstStyle/>
                    <a:p>
                      <a:pPr algn="ctr" rtl="1" fontAlgn="ctr"/>
                      <a:endParaRPr lang="fa-IR" sz="1600" b="0"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a:noFill/>
                    </a:lnT>
                    <a:lnB>
                      <a:noFill/>
                    </a:lnB>
                  </a:tcPr>
                </a:tc>
                <a:tc>
                  <a:txBody>
                    <a:bodyPr/>
                    <a:lstStyle/>
                    <a:p>
                      <a:pPr algn="ctr" rtl="1"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w="12700" cap="flat" cmpd="sng" algn="ctr">
                      <a:solidFill>
                        <a:srgbClr val="FFFFFF"/>
                      </a:solidFill>
                      <a:prstDash val="solid"/>
                      <a:round/>
                      <a:headEnd type="none" w="med" len="med"/>
                      <a:tailEnd type="none" w="med" len="med"/>
                    </a:lnR>
                    <a:lnT>
                      <a:noFill/>
                    </a:lnT>
                    <a:lnB>
                      <a:noFill/>
                    </a:lnB>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2068194980"/>
                  </a:ext>
                </a:extLst>
              </a:tr>
              <a:tr h="337187">
                <a:tc>
                  <a:txBody>
                    <a:bodyPr/>
                    <a:lstStyle/>
                    <a:p>
                      <a:pPr algn="ctr" rtl="0" fontAlgn="ctr"/>
                      <a:r>
                        <a:rPr lang="en-US" sz="2000" b="0" i="0" u="none" strike="noStrike" dirty="0">
                          <a:solidFill>
                            <a:srgbClr val="000000"/>
                          </a:solidFill>
                          <a:effectLst/>
                          <a:latin typeface="B Nazanin" panose="00000400000000000000" pitchFamily="2" charset="-78"/>
                          <a:cs typeface="B Nazanin" panose="00000400000000000000" pitchFamily="2" charset="-78"/>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1" fontAlgn="ctr"/>
                      <a:endParaRPr lang="fa-IR" sz="1600" b="0"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1"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C1AC"/>
                    </a:solidFill>
                  </a:tcPr>
                </a:tc>
                <a:extLst>
                  <a:ext uri="{0D108BD9-81ED-4DB2-BD59-A6C34878D82A}">
                    <a16:rowId xmlns:a16="http://schemas.microsoft.com/office/drawing/2014/main" val="2281823273"/>
                  </a:ext>
                </a:extLst>
              </a:tr>
              <a:tr h="297980">
                <a:tc>
                  <a:txBody>
                    <a:bodyPr/>
                    <a:lstStyle/>
                    <a:p>
                      <a:pPr algn="ctr" rtl="0" fontAlgn="ctr"/>
                      <a:r>
                        <a:rPr lang="en-US" sz="2000" b="0" i="0" u="none" strike="noStrike" dirty="0">
                          <a:solidFill>
                            <a:srgbClr val="000000"/>
                          </a:solidFill>
                          <a:effectLst/>
                          <a:latin typeface="B Nazanin" panose="00000400000000000000" pitchFamily="2" charset="-78"/>
                          <a:cs typeface="B Nazanin" panose="00000400000000000000" pitchFamily="2" charset="-78"/>
                        </a:rPr>
                        <a:t>4</a:t>
                      </a: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ctr" rtl="1" fontAlgn="ctr"/>
                      <a:endParaRPr lang="fa-IR" sz="1600" b="0"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1" fontAlgn="ctr"/>
                      <a:endParaRPr lang="en-US" sz="1600" b="0"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w="1270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549813699"/>
                  </a:ext>
                </a:extLst>
              </a:tr>
              <a:tr h="407762">
                <a:tc gridSpan="2">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جمع</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tc hMerge="1">
                  <a:txBody>
                    <a:bodyPr/>
                    <a:lstStyle/>
                    <a:p>
                      <a:endParaRPr lang="en-US"/>
                    </a:p>
                  </a:txBody>
                  <a:tcPr/>
                </a:tc>
                <a:tc>
                  <a:txBody>
                    <a:bodyPr/>
                    <a:lstStyle/>
                    <a:p>
                      <a:pPr algn="ctr" rtl="1" fontAlgn="ctr"/>
                      <a:endParaRPr lang="en-US" sz="2000" b="0" i="0" u="none" strike="noStrike" dirty="0">
                        <a:solidFill>
                          <a:srgbClr val="FFFFFF"/>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tc>
                  <a:txBody>
                    <a:bodyPr/>
                    <a:lstStyle/>
                    <a:p>
                      <a:pPr algn="ctr" rtl="1" fontAlgn="ctr"/>
                      <a:endParaRPr lang="en-US" sz="2000" b="0" i="0" u="none" strike="noStrike" dirty="0">
                        <a:solidFill>
                          <a:srgbClr val="FFFFFF"/>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extLst>
                  <a:ext uri="{0D108BD9-81ED-4DB2-BD59-A6C34878D82A}">
                    <a16:rowId xmlns:a16="http://schemas.microsoft.com/office/drawing/2014/main" val="1523816807"/>
                  </a:ext>
                </a:extLst>
              </a:tr>
            </a:tbl>
          </a:graphicData>
        </a:graphic>
      </p:graphicFrame>
      <p:sp>
        <p:nvSpPr>
          <p:cNvPr id="4" name="Rectangle 3"/>
          <p:cNvSpPr/>
          <p:nvPr/>
        </p:nvSpPr>
        <p:spPr>
          <a:xfrm>
            <a:off x="1251203" y="4419841"/>
            <a:ext cx="10259863" cy="2550698"/>
          </a:xfrm>
          <a:prstGeom prst="rect">
            <a:avLst/>
          </a:prstGeom>
        </p:spPr>
        <p:txBody>
          <a:bodyPr wrap="square">
            <a:spAutoFit/>
          </a:bodyPr>
          <a:lstStyle/>
          <a:p>
            <a:pPr marL="285750" indent="-285750" algn="r" rtl="1">
              <a:lnSpc>
                <a:spcPct val="150000"/>
              </a:lnSpc>
              <a:buFont typeface="Wingdings" panose="05000000000000000000" pitchFamily="2" charset="2"/>
              <a:buChar char="v"/>
            </a:pPr>
            <a:r>
              <a:rPr lang="fa-IR" dirty="0">
                <a:solidFill>
                  <a:srgbClr val="532971"/>
                </a:solidFill>
                <a:latin typeface="IRANSans"/>
                <a:cs typeface="B Nazanin" panose="00000400000000000000" pitchFamily="2" charset="-78"/>
              </a:rPr>
              <a:t>رزومه مختصر از شرکت ......</a:t>
            </a:r>
          </a:p>
          <a:p>
            <a:pPr marL="285750" indent="-285750" algn="r" rtl="1">
              <a:lnSpc>
                <a:spcPct val="150000"/>
              </a:lnSpc>
              <a:buFont typeface="Wingdings" panose="05000000000000000000" pitchFamily="2" charset="2"/>
              <a:buChar char="v"/>
            </a:pPr>
            <a:r>
              <a:rPr lang="fa-IR" dirty="0">
                <a:solidFill>
                  <a:srgbClr val="532971"/>
                </a:solidFill>
                <a:latin typeface="IRANSans"/>
                <a:cs typeface="B Nazanin" panose="00000400000000000000" pitchFamily="2" charset="-78"/>
              </a:rPr>
              <a:t>سال تاسیس</a:t>
            </a:r>
          </a:p>
          <a:p>
            <a:pPr marL="285750" indent="-285750" algn="r" rtl="1">
              <a:lnSpc>
                <a:spcPct val="150000"/>
              </a:lnSpc>
              <a:buFont typeface="Wingdings" panose="05000000000000000000" pitchFamily="2" charset="2"/>
              <a:buChar char="v"/>
            </a:pPr>
            <a:r>
              <a:rPr lang="fa-IR" dirty="0">
                <a:solidFill>
                  <a:srgbClr val="532971"/>
                </a:solidFill>
                <a:latin typeface="IRANSans"/>
                <a:cs typeface="B Nazanin" panose="00000400000000000000" pitchFamily="2" charset="-78"/>
              </a:rPr>
              <a:t>سرمایه شرکت در حال حاضر </a:t>
            </a:r>
          </a:p>
          <a:p>
            <a:pPr marL="285750" indent="-285750" algn="r" rtl="1">
              <a:lnSpc>
                <a:spcPct val="150000"/>
              </a:lnSpc>
              <a:buFont typeface="Wingdings" panose="05000000000000000000" pitchFamily="2" charset="2"/>
              <a:buChar char="v"/>
            </a:pPr>
            <a:r>
              <a:rPr lang="fa-IR" dirty="0">
                <a:solidFill>
                  <a:srgbClr val="532971"/>
                </a:solidFill>
                <a:latin typeface="IRANSans"/>
                <a:cs typeface="B Nazanin" panose="00000400000000000000" pitchFamily="2" charset="-78"/>
              </a:rPr>
              <a:t>افتخارات</a:t>
            </a:r>
          </a:p>
          <a:p>
            <a:pPr marL="285750" indent="-285750" algn="r" rtl="1">
              <a:lnSpc>
                <a:spcPct val="150000"/>
              </a:lnSpc>
              <a:buFont typeface="Wingdings" panose="05000000000000000000" pitchFamily="2" charset="2"/>
              <a:buChar char="v"/>
            </a:pPr>
            <a:r>
              <a:rPr lang="fa-IR" dirty="0">
                <a:solidFill>
                  <a:srgbClr val="532971"/>
                </a:solidFill>
                <a:latin typeface="IRANSans"/>
                <a:cs typeface="B Nazanin" panose="00000400000000000000" pitchFamily="2" charset="-78"/>
              </a:rPr>
              <a:t>گزارش مختصر عملکرد، فروش و اشتغالزایی</a:t>
            </a:r>
          </a:p>
          <a:p>
            <a:pPr marL="285750" indent="-285750" algn="r" rtl="1">
              <a:lnSpc>
                <a:spcPct val="150000"/>
              </a:lnSpc>
              <a:buFont typeface="Wingdings" panose="05000000000000000000" pitchFamily="2" charset="2"/>
              <a:buChar char="v"/>
            </a:pPr>
            <a:r>
              <a:rPr lang="fa-IR" dirty="0">
                <a:solidFill>
                  <a:srgbClr val="532971"/>
                </a:solidFill>
                <a:latin typeface="IRANSans"/>
                <a:cs typeface="B Nazanin" panose="00000400000000000000" pitchFamily="2" charset="-78"/>
              </a:rPr>
              <a:t>اگر دانش بنیان / خلاق /... است ، بیان شود</a:t>
            </a:r>
            <a:endParaRPr lang="fa-IR" dirty="0">
              <a:solidFill>
                <a:srgbClr val="532971"/>
              </a:solidFill>
              <a:cs typeface="B Nazanin" panose="00000400000000000000" pitchFamily="2" charset="-78"/>
            </a:endParaRPr>
          </a:p>
        </p:txBody>
      </p:sp>
      <p:sp>
        <p:nvSpPr>
          <p:cNvPr id="7" name="Rectangle 6"/>
          <p:cNvSpPr/>
          <p:nvPr/>
        </p:nvSpPr>
        <p:spPr>
          <a:xfrm>
            <a:off x="711494" y="1365441"/>
            <a:ext cx="10564992" cy="515526"/>
          </a:xfrm>
          <a:prstGeom prst="rect">
            <a:avLst/>
          </a:prstGeom>
        </p:spPr>
        <p:txBody>
          <a:bodyPr wrap="square">
            <a:spAutoFit/>
          </a:bodyPr>
          <a:lstStyle/>
          <a:p>
            <a:pPr marL="342900" indent="-342900" algn="justLow" rtl="1">
              <a:lnSpc>
                <a:spcPct val="150000"/>
              </a:lnSpc>
              <a:buFont typeface="Wingdings" panose="05000000000000000000" pitchFamily="2" charset="2"/>
              <a:buChar char="v"/>
            </a:pPr>
            <a:r>
              <a:rPr lang="fa-IR" sz="2000" dirty="0">
                <a:solidFill>
                  <a:srgbClr val="FF0000"/>
                </a:solidFill>
                <a:cs typeface="B Titr" panose="00000700000000000000" pitchFamily="2" charset="-78"/>
              </a:rPr>
              <a:t>شرکت </a:t>
            </a:r>
            <a:r>
              <a:rPr lang="en-US" sz="2000" dirty="0" smtClean="0">
                <a:solidFill>
                  <a:srgbClr val="FF0000"/>
                </a:solidFill>
                <a:cs typeface="B Titr" panose="00000700000000000000" pitchFamily="2" charset="-78"/>
              </a:rPr>
              <a:t>C</a:t>
            </a:r>
            <a:r>
              <a:rPr lang="fa-IR" sz="2000" dirty="0" smtClean="0">
                <a:solidFill>
                  <a:srgbClr val="FF0000"/>
                </a:solidFill>
                <a:cs typeface="B Titr" panose="00000700000000000000" pitchFamily="2" charset="-78"/>
              </a:rPr>
              <a:t> که سهامدار شرکت 1 است را در اینجا معرفی نمائید </a:t>
            </a:r>
            <a:endParaRPr lang="fa-IR" dirty="0">
              <a:solidFill>
                <a:srgbClr val="FF0000"/>
              </a:solidFill>
              <a:cs typeface="B Nazanin" panose="00000400000000000000" pitchFamily="2" charset="-78"/>
            </a:endParaRPr>
          </a:p>
        </p:txBody>
      </p:sp>
    </p:spTree>
    <p:extLst>
      <p:ext uri="{BB962C8B-B14F-4D97-AF65-F5344CB8AC3E}">
        <p14:creationId xmlns:p14="http://schemas.microsoft.com/office/powerpoint/2010/main" val="29682397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6330" y="680354"/>
            <a:ext cx="10224796" cy="876491"/>
          </a:xfrm>
        </p:spPr>
        <p:txBody>
          <a:bodyPr>
            <a:normAutofit fontScale="90000"/>
          </a:bodyPr>
          <a:lstStyle/>
          <a:p>
            <a:pPr rtl="1" fontAlgn="ctr"/>
            <a:r>
              <a:rPr lang="fa-IR" sz="3600" dirty="0">
                <a:solidFill>
                  <a:srgbClr val="532971"/>
                </a:solidFill>
                <a:cs typeface="B Titr" panose="00000700000000000000" pitchFamily="2" charset="-78"/>
              </a:rPr>
              <a:t>لایه </a:t>
            </a:r>
            <a:r>
              <a:rPr lang="fa-IR" sz="3600" dirty="0" smtClean="0">
                <a:solidFill>
                  <a:srgbClr val="532971"/>
                </a:solidFill>
                <a:cs typeface="B Titr" panose="00000700000000000000" pitchFamily="2" charset="-78"/>
              </a:rPr>
              <a:t>سوم سهامداران؛شرکت </a:t>
            </a:r>
            <a:r>
              <a:rPr lang="fa-IR" sz="3600" dirty="0">
                <a:solidFill>
                  <a:srgbClr val="532971"/>
                </a:solidFill>
                <a:cs typeface="B Titr" panose="00000700000000000000" pitchFamily="2" charset="-78"/>
              </a:rPr>
              <a:t>شرکت </a:t>
            </a:r>
            <a:r>
              <a:rPr lang="en-US" sz="3600" dirty="0">
                <a:solidFill>
                  <a:srgbClr val="532971"/>
                </a:solidFill>
                <a:cs typeface="B Titr" panose="00000700000000000000" pitchFamily="2" charset="-78"/>
              </a:rPr>
              <a:t>AA</a:t>
            </a:r>
            <a:br>
              <a:rPr lang="en-US" sz="3600" dirty="0">
                <a:solidFill>
                  <a:srgbClr val="532971"/>
                </a:solidFill>
                <a:cs typeface="B Titr" panose="00000700000000000000" pitchFamily="2" charset="-78"/>
              </a:rPr>
            </a:br>
            <a:r>
              <a:rPr lang="fa-IR" sz="3600" dirty="0" smtClean="0">
                <a:solidFill>
                  <a:srgbClr val="532971"/>
                </a:solidFill>
                <a:cs typeface="B Titr" panose="00000700000000000000" pitchFamily="2" charset="-78"/>
              </a:rPr>
              <a:t> </a:t>
            </a:r>
            <a:r>
              <a:rPr lang="fa-IR" sz="1600" dirty="0" smtClean="0">
                <a:solidFill>
                  <a:srgbClr val="532971"/>
                </a:solidFill>
                <a:cs typeface="B Titr" panose="00000700000000000000" pitchFamily="2" charset="-78"/>
              </a:rPr>
              <a:t>درصورت وجود شخص حقوقی در لایه سوم این لایه تکمیل گردد .....</a:t>
            </a:r>
            <a:endParaRPr lang="fa-IR" sz="1600" dirty="0">
              <a:solidFill>
                <a:srgbClr val="532971"/>
              </a:solidFill>
              <a:cs typeface="B Titr" panose="00000700000000000000" pitchFamily="2" charset="-78"/>
            </a:endParaRPr>
          </a:p>
        </p:txBody>
      </p:sp>
      <p:sp>
        <p:nvSpPr>
          <p:cNvPr id="3" name="Slide Number Placeholder 2"/>
          <p:cNvSpPr>
            <a:spLocks noGrp="1"/>
          </p:cNvSpPr>
          <p:nvPr>
            <p:ph type="sldNum" sz="quarter" idx="12"/>
          </p:nvPr>
        </p:nvSpPr>
        <p:spPr/>
        <p:txBody>
          <a:bodyPr/>
          <a:lstStyle/>
          <a:p>
            <a:fld id="{D57F1E4F-1CFF-5643-939E-02111984F565}" type="slidenum">
              <a:rPr lang="en-US" smtClean="0"/>
              <a:t>15</a:t>
            </a:fld>
            <a:endParaRPr lang="en-US" dirty="0"/>
          </a:p>
        </p:txBody>
      </p:sp>
      <p:graphicFrame>
        <p:nvGraphicFramePr>
          <p:cNvPr id="7" name="Table 6"/>
          <p:cNvGraphicFramePr>
            <a:graphicFrameLocks noGrp="1"/>
          </p:cNvGraphicFramePr>
          <p:nvPr>
            <p:extLst/>
          </p:nvPr>
        </p:nvGraphicFramePr>
        <p:xfrm>
          <a:off x="1799305" y="1915429"/>
          <a:ext cx="8725146" cy="1715398"/>
        </p:xfrm>
        <a:graphic>
          <a:graphicData uri="http://schemas.openxmlformats.org/drawingml/2006/table">
            <a:tbl>
              <a:tblPr rtl="1"/>
              <a:tblGrid>
                <a:gridCol w="1034091">
                  <a:extLst>
                    <a:ext uri="{9D8B030D-6E8A-4147-A177-3AD203B41FA5}">
                      <a16:colId xmlns:a16="http://schemas.microsoft.com/office/drawing/2014/main" val="3544389176"/>
                    </a:ext>
                  </a:extLst>
                </a:gridCol>
                <a:gridCol w="3231537">
                  <a:extLst>
                    <a:ext uri="{9D8B030D-6E8A-4147-A177-3AD203B41FA5}">
                      <a16:colId xmlns:a16="http://schemas.microsoft.com/office/drawing/2014/main" val="1537211227"/>
                    </a:ext>
                  </a:extLst>
                </a:gridCol>
                <a:gridCol w="1982008">
                  <a:extLst>
                    <a:ext uri="{9D8B030D-6E8A-4147-A177-3AD203B41FA5}">
                      <a16:colId xmlns:a16="http://schemas.microsoft.com/office/drawing/2014/main" val="711783938"/>
                    </a:ext>
                  </a:extLst>
                </a:gridCol>
                <a:gridCol w="2477510">
                  <a:extLst>
                    <a:ext uri="{9D8B030D-6E8A-4147-A177-3AD203B41FA5}">
                      <a16:colId xmlns:a16="http://schemas.microsoft.com/office/drawing/2014/main" val="1618831671"/>
                    </a:ext>
                  </a:extLst>
                </a:gridCol>
              </a:tblGrid>
              <a:tr h="336705">
                <a:tc>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ردیف</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سهامدار</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2000" b="0" i="0" u="none" strike="noStrike">
                          <a:solidFill>
                            <a:srgbClr val="FFFFFF"/>
                          </a:solidFill>
                          <a:effectLst/>
                          <a:latin typeface="B Nazanin" panose="00000400000000000000" pitchFamily="2" charset="-78"/>
                          <a:cs typeface="B Nazanin" panose="00000400000000000000" pitchFamily="2" charset="-78"/>
                        </a:rPr>
                        <a:t>درصد سهام</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2000" b="0" i="0" u="none" strike="noStrike">
                          <a:solidFill>
                            <a:srgbClr val="FFFFFF"/>
                          </a:solidFill>
                          <a:effectLst/>
                          <a:latin typeface="B Nazanin" panose="00000400000000000000" pitchFamily="2" charset="-78"/>
                          <a:cs typeface="B Nazanin" panose="00000400000000000000" pitchFamily="2" charset="-78"/>
                        </a:rPr>
                        <a:t>مبلغ سهام (میلیون ریال)</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extLst>
                  <a:ext uri="{0D108BD9-81ED-4DB2-BD59-A6C34878D82A}">
                    <a16:rowId xmlns:a16="http://schemas.microsoft.com/office/drawing/2014/main" val="4085083130"/>
                  </a:ext>
                </a:extLst>
              </a:tr>
              <a:tr h="266092">
                <a:tc>
                  <a:txBody>
                    <a:bodyPr/>
                    <a:lstStyle/>
                    <a:p>
                      <a:pPr algn="ctr" rtl="0" fontAlgn="ctr"/>
                      <a:r>
                        <a:rPr lang="en-US" sz="1600" b="0" i="0" u="none" strike="noStrike" dirty="0">
                          <a:solidFill>
                            <a:srgbClr val="000000"/>
                          </a:solidFill>
                          <a:effectLst/>
                          <a:latin typeface="B Nazanin" panose="00000400000000000000" pitchFamily="2" charset="-78"/>
                          <a:cs typeface="B Nazanin" panose="00000400000000000000" pitchFamily="2" charset="-78"/>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1"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0"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extLst>
                  <a:ext uri="{0D108BD9-81ED-4DB2-BD59-A6C34878D82A}">
                    <a16:rowId xmlns:a16="http://schemas.microsoft.com/office/drawing/2014/main" val="1337601340"/>
                  </a:ext>
                </a:extLst>
              </a:tr>
              <a:tr h="266092">
                <a:tc>
                  <a:txBody>
                    <a:bodyPr/>
                    <a:lstStyle/>
                    <a:p>
                      <a:pPr algn="ctr" rtl="0" fontAlgn="ctr"/>
                      <a:r>
                        <a:rPr lang="en-US" sz="1600" b="0" i="0" u="none" strike="noStrike" dirty="0">
                          <a:solidFill>
                            <a:srgbClr val="000000"/>
                          </a:solidFill>
                          <a:effectLst/>
                          <a:latin typeface="B Nazanin" panose="00000400000000000000" pitchFamily="2" charset="-78"/>
                          <a:cs typeface="B Nazanin" panose="00000400000000000000" pitchFamily="2" charset="-78"/>
                        </a:rPr>
                        <a:t>2</a:t>
                      </a:r>
                    </a:p>
                  </a:txBody>
                  <a:tcPr marL="9525" marR="9525" marT="9525" marB="0" anchor="ctr">
                    <a:lnL>
                      <a:noFill/>
                    </a:lnL>
                    <a:lnR>
                      <a:noFill/>
                    </a:lnR>
                    <a:lnT>
                      <a:noFill/>
                    </a:lnT>
                    <a:lnB>
                      <a:noFill/>
                    </a:lnB>
                    <a:noFill/>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a:noFill/>
                    </a:lnT>
                    <a:lnB>
                      <a:noFill/>
                    </a:lnB>
                  </a:tcPr>
                </a:tc>
                <a:tc>
                  <a:txBody>
                    <a:bodyPr/>
                    <a:lstStyle/>
                    <a:p>
                      <a:pPr algn="ctr" rtl="1"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a:noFill/>
                    </a:lnT>
                    <a:lnB>
                      <a:noFill/>
                    </a:lnB>
                  </a:tcPr>
                </a:tc>
                <a:tc>
                  <a:txBody>
                    <a:bodyPr/>
                    <a:lstStyle/>
                    <a:p>
                      <a:pPr algn="ctr" rtl="0"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a:noFill/>
                    </a:lnT>
                    <a:lnB>
                      <a:noFill/>
                    </a:lnB>
                  </a:tcPr>
                </a:tc>
                <a:extLst>
                  <a:ext uri="{0D108BD9-81ED-4DB2-BD59-A6C34878D82A}">
                    <a16:rowId xmlns:a16="http://schemas.microsoft.com/office/drawing/2014/main" val="4233603795"/>
                  </a:ext>
                </a:extLst>
              </a:tr>
              <a:tr h="266092">
                <a:tc>
                  <a:txBody>
                    <a:bodyPr/>
                    <a:lstStyle/>
                    <a:p>
                      <a:pPr algn="ctr" rtl="0" fontAlgn="ctr"/>
                      <a:r>
                        <a:rPr lang="en-US" sz="1600" b="0" i="0" u="none" strike="noStrike" dirty="0">
                          <a:solidFill>
                            <a:srgbClr val="000000"/>
                          </a:solidFill>
                          <a:effectLst/>
                          <a:latin typeface="B Nazanin" panose="00000400000000000000" pitchFamily="2" charset="-78"/>
                          <a:cs typeface="B Nazanin" panose="00000400000000000000" pitchFamily="2" charset="-78"/>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1"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0"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extLst>
                  <a:ext uri="{0D108BD9-81ED-4DB2-BD59-A6C34878D82A}">
                    <a16:rowId xmlns:a16="http://schemas.microsoft.com/office/drawing/2014/main" val="4089891192"/>
                  </a:ext>
                </a:extLst>
              </a:tr>
              <a:tr h="266092">
                <a:tc>
                  <a:txBody>
                    <a:bodyPr/>
                    <a:lstStyle/>
                    <a:p>
                      <a:pPr algn="ctr" rtl="0" fontAlgn="ctr"/>
                      <a:r>
                        <a:rPr lang="en-US" sz="1600" b="0" i="0" u="none" strike="noStrike" dirty="0">
                          <a:solidFill>
                            <a:srgbClr val="000000"/>
                          </a:solidFill>
                          <a:effectLst/>
                          <a:latin typeface="B Nazanin" panose="00000400000000000000" pitchFamily="2" charset="-78"/>
                          <a:cs typeface="B Nazanin" panose="00000400000000000000" pitchFamily="2" charset="-78"/>
                        </a:rPr>
                        <a:t>4</a:t>
                      </a: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1"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611859645"/>
                  </a:ext>
                </a:extLst>
              </a:tr>
              <a:tr h="301875">
                <a:tc gridSpan="2">
                  <a:txBody>
                    <a:bodyPr/>
                    <a:lstStyle/>
                    <a:p>
                      <a:pPr algn="ctr" rtl="1" fontAlgn="ctr"/>
                      <a:r>
                        <a:rPr lang="fa-IR" sz="2000" b="0" i="0" u="none" strike="noStrike">
                          <a:solidFill>
                            <a:srgbClr val="FFFFFF"/>
                          </a:solidFill>
                          <a:effectLst/>
                          <a:latin typeface="B Nazanin" panose="00000400000000000000" pitchFamily="2" charset="-78"/>
                          <a:cs typeface="B Nazanin" panose="00000400000000000000" pitchFamily="2" charset="-78"/>
                        </a:rPr>
                        <a:t>جمع</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tc hMerge="1">
                  <a:txBody>
                    <a:bodyPr/>
                    <a:lstStyle/>
                    <a:p>
                      <a:endParaRPr lang="en-US"/>
                    </a:p>
                  </a:txBody>
                  <a:tcPr/>
                </a:tc>
                <a:tc>
                  <a:txBody>
                    <a:bodyPr/>
                    <a:lstStyle/>
                    <a:p>
                      <a:pPr algn="ctr" rtl="1" fontAlgn="ctr"/>
                      <a:endParaRPr lang="en-US" sz="2000" b="0" i="0" u="none" strike="noStrike" dirty="0">
                        <a:solidFill>
                          <a:srgbClr val="FFFFFF"/>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tc>
                  <a:txBody>
                    <a:bodyPr/>
                    <a:lstStyle/>
                    <a:p>
                      <a:pPr algn="ctr" rtl="1" fontAlgn="ctr"/>
                      <a:endParaRPr lang="en-US" sz="2000" b="0" i="0" u="none" strike="noStrike" dirty="0">
                        <a:solidFill>
                          <a:srgbClr val="FFFFFF"/>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extLst>
                  <a:ext uri="{0D108BD9-81ED-4DB2-BD59-A6C34878D82A}">
                    <a16:rowId xmlns:a16="http://schemas.microsoft.com/office/drawing/2014/main" val="900369021"/>
                  </a:ext>
                </a:extLst>
              </a:tr>
            </a:tbl>
          </a:graphicData>
        </a:graphic>
      </p:graphicFrame>
      <p:sp>
        <p:nvSpPr>
          <p:cNvPr id="4" name="Rectangle 3"/>
          <p:cNvSpPr/>
          <p:nvPr/>
        </p:nvSpPr>
        <p:spPr>
          <a:xfrm>
            <a:off x="1136854" y="3989411"/>
            <a:ext cx="9714272" cy="2823850"/>
          </a:xfrm>
          <a:prstGeom prst="rect">
            <a:avLst/>
          </a:prstGeom>
        </p:spPr>
        <p:txBody>
          <a:bodyPr wrap="square">
            <a:spAutoFit/>
          </a:bodyPr>
          <a:lstStyle/>
          <a:p>
            <a:pPr marL="285750" indent="-285750" algn="r" rtl="1">
              <a:lnSpc>
                <a:spcPct val="150000"/>
              </a:lnSpc>
              <a:buFont typeface="Wingdings" panose="05000000000000000000" pitchFamily="2" charset="2"/>
              <a:buChar char="v"/>
            </a:pPr>
            <a:r>
              <a:rPr lang="fa-IR" sz="2000" dirty="0">
                <a:solidFill>
                  <a:srgbClr val="532971"/>
                </a:solidFill>
                <a:latin typeface="IRANSans"/>
                <a:cs typeface="B Nazanin" panose="00000400000000000000" pitchFamily="2" charset="-78"/>
              </a:rPr>
              <a:t>رزومه مختصر از شرکت ......</a:t>
            </a:r>
          </a:p>
          <a:p>
            <a:pPr marL="285750" indent="-285750" algn="r" rtl="1">
              <a:lnSpc>
                <a:spcPct val="150000"/>
              </a:lnSpc>
              <a:buFont typeface="Wingdings" panose="05000000000000000000" pitchFamily="2" charset="2"/>
              <a:buChar char="v"/>
            </a:pPr>
            <a:r>
              <a:rPr lang="fa-IR" sz="2000" dirty="0">
                <a:solidFill>
                  <a:srgbClr val="532971"/>
                </a:solidFill>
                <a:latin typeface="IRANSans"/>
                <a:cs typeface="B Nazanin" panose="00000400000000000000" pitchFamily="2" charset="-78"/>
              </a:rPr>
              <a:t>سال تاسیس</a:t>
            </a:r>
          </a:p>
          <a:p>
            <a:pPr marL="285750" indent="-285750" algn="r" rtl="1">
              <a:lnSpc>
                <a:spcPct val="150000"/>
              </a:lnSpc>
              <a:buFont typeface="Wingdings" panose="05000000000000000000" pitchFamily="2" charset="2"/>
              <a:buChar char="v"/>
            </a:pPr>
            <a:r>
              <a:rPr lang="fa-IR" sz="2000" dirty="0">
                <a:solidFill>
                  <a:srgbClr val="532971"/>
                </a:solidFill>
                <a:latin typeface="IRANSans"/>
                <a:cs typeface="B Nazanin" panose="00000400000000000000" pitchFamily="2" charset="-78"/>
              </a:rPr>
              <a:t>سرمایه شرکت در حال حاضر </a:t>
            </a:r>
          </a:p>
          <a:p>
            <a:pPr marL="285750" indent="-285750" algn="r" rtl="1">
              <a:lnSpc>
                <a:spcPct val="150000"/>
              </a:lnSpc>
              <a:buFont typeface="Wingdings" panose="05000000000000000000" pitchFamily="2" charset="2"/>
              <a:buChar char="v"/>
            </a:pPr>
            <a:r>
              <a:rPr lang="fa-IR" sz="2000" dirty="0">
                <a:solidFill>
                  <a:srgbClr val="532971"/>
                </a:solidFill>
                <a:latin typeface="IRANSans"/>
                <a:cs typeface="B Nazanin" panose="00000400000000000000" pitchFamily="2" charset="-78"/>
              </a:rPr>
              <a:t>افتخارات</a:t>
            </a:r>
          </a:p>
          <a:p>
            <a:pPr marL="285750" indent="-285750" algn="r" rtl="1">
              <a:lnSpc>
                <a:spcPct val="150000"/>
              </a:lnSpc>
              <a:buFont typeface="Wingdings" panose="05000000000000000000" pitchFamily="2" charset="2"/>
              <a:buChar char="v"/>
            </a:pPr>
            <a:r>
              <a:rPr lang="fa-IR" sz="2000" dirty="0">
                <a:solidFill>
                  <a:srgbClr val="532971"/>
                </a:solidFill>
                <a:latin typeface="IRANSans"/>
                <a:cs typeface="B Nazanin" panose="00000400000000000000" pitchFamily="2" charset="-78"/>
              </a:rPr>
              <a:t>گزارش مختصر عملکرد، فروش و اشتغالزایی</a:t>
            </a:r>
          </a:p>
          <a:p>
            <a:pPr marL="285750" indent="-285750" algn="r" rtl="1">
              <a:lnSpc>
                <a:spcPct val="150000"/>
              </a:lnSpc>
              <a:buFont typeface="Wingdings" panose="05000000000000000000" pitchFamily="2" charset="2"/>
              <a:buChar char="v"/>
            </a:pPr>
            <a:r>
              <a:rPr lang="fa-IR" sz="2000" dirty="0">
                <a:solidFill>
                  <a:srgbClr val="532971"/>
                </a:solidFill>
                <a:latin typeface="IRANSans"/>
                <a:cs typeface="B Nazanin" panose="00000400000000000000" pitchFamily="2" charset="-78"/>
              </a:rPr>
              <a:t>اگر دانش بنیان / خلاق /... است ، بیان شود</a:t>
            </a:r>
            <a:endParaRPr lang="fa-IR" sz="2000" dirty="0">
              <a:solidFill>
                <a:srgbClr val="532971"/>
              </a:solidFill>
              <a:cs typeface="B Nazanin" panose="00000400000000000000" pitchFamily="2" charset="-78"/>
            </a:endParaRPr>
          </a:p>
        </p:txBody>
      </p:sp>
    </p:spTree>
    <p:extLst>
      <p:ext uri="{BB962C8B-B14F-4D97-AF65-F5344CB8AC3E}">
        <p14:creationId xmlns:p14="http://schemas.microsoft.com/office/powerpoint/2010/main" val="12600661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6330" y="680354"/>
            <a:ext cx="10224796" cy="876491"/>
          </a:xfrm>
        </p:spPr>
        <p:txBody>
          <a:bodyPr>
            <a:normAutofit fontScale="90000"/>
          </a:bodyPr>
          <a:lstStyle/>
          <a:p>
            <a:pPr rtl="1" fontAlgn="ctr"/>
            <a:r>
              <a:rPr lang="fa-IR" sz="3600" dirty="0">
                <a:solidFill>
                  <a:srgbClr val="532971"/>
                </a:solidFill>
                <a:cs typeface="B Titr" panose="00000700000000000000" pitchFamily="2" charset="-78"/>
              </a:rPr>
              <a:t>لایه </a:t>
            </a:r>
            <a:r>
              <a:rPr lang="fa-IR" sz="3600" dirty="0" smtClean="0">
                <a:solidFill>
                  <a:srgbClr val="532971"/>
                </a:solidFill>
                <a:cs typeface="B Titr" panose="00000700000000000000" pitchFamily="2" charset="-78"/>
              </a:rPr>
              <a:t>سوم سهامداران؛شرکت </a:t>
            </a:r>
            <a:r>
              <a:rPr lang="fa-IR" sz="3600" dirty="0">
                <a:solidFill>
                  <a:srgbClr val="532971"/>
                </a:solidFill>
                <a:cs typeface="B Titr" panose="00000700000000000000" pitchFamily="2" charset="-78"/>
              </a:rPr>
              <a:t>شرکت </a:t>
            </a:r>
            <a:r>
              <a:rPr lang="en-US" sz="3600" dirty="0" smtClean="0">
                <a:solidFill>
                  <a:srgbClr val="532971"/>
                </a:solidFill>
                <a:cs typeface="B Titr" panose="00000700000000000000" pitchFamily="2" charset="-78"/>
              </a:rPr>
              <a:t>AB</a:t>
            </a:r>
            <a:r>
              <a:rPr lang="en-US" sz="3600" dirty="0">
                <a:solidFill>
                  <a:srgbClr val="532971"/>
                </a:solidFill>
                <a:cs typeface="B Titr" panose="00000700000000000000" pitchFamily="2" charset="-78"/>
              </a:rPr>
              <a:t/>
            </a:r>
            <a:br>
              <a:rPr lang="en-US" sz="3600" dirty="0">
                <a:solidFill>
                  <a:srgbClr val="532971"/>
                </a:solidFill>
                <a:cs typeface="B Titr" panose="00000700000000000000" pitchFamily="2" charset="-78"/>
              </a:rPr>
            </a:br>
            <a:r>
              <a:rPr lang="fa-IR" sz="3600" dirty="0" smtClean="0">
                <a:solidFill>
                  <a:srgbClr val="532971"/>
                </a:solidFill>
                <a:cs typeface="B Titr" panose="00000700000000000000" pitchFamily="2" charset="-78"/>
              </a:rPr>
              <a:t> </a:t>
            </a:r>
            <a:r>
              <a:rPr lang="fa-IR" sz="1600" dirty="0" smtClean="0">
                <a:solidFill>
                  <a:srgbClr val="532971"/>
                </a:solidFill>
                <a:cs typeface="B Titr" panose="00000700000000000000" pitchFamily="2" charset="-78"/>
              </a:rPr>
              <a:t>درصورت وجود شخص حقوقی در لایه سوم این لایه تکمیل گردد .....</a:t>
            </a:r>
            <a:endParaRPr lang="fa-IR" sz="1600" dirty="0">
              <a:solidFill>
                <a:srgbClr val="532971"/>
              </a:solidFill>
              <a:cs typeface="B Titr" panose="00000700000000000000" pitchFamily="2" charset="-78"/>
            </a:endParaRPr>
          </a:p>
        </p:txBody>
      </p:sp>
      <p:sp>
        <p:nvSpPr>
          <p:cNvPr id="3" name="Slide Number Placeholder 2"/>
          <p:cNvSpPr>
            <a:spLocks noGrp="1"/>
          </p:cNvSpPr>
          <p:nvPr>
            <p:ph type="sldNum" sz="quarter" idx="12"/>
          </p:nvPr>
        </p:nvSpPr>
        <p:spPr/>
        <p:txBody>
          <a:bodyPr/>
          <a:lstStyle/>
          <a:p>
            <a:fld id="{D57F1E4F-1CFF-5643-939E-02111984F565}" type="slidenum">
              <a:rPr lang="en-US" smtClean="0"/>
              <a:t>16</a:t>
            </a:fld>
            <a:endParaRPr lang="en-US" dirty="0"/>
          </a:p>
        </p:txBody>
      </p:sp>
      <p:graphicFrame>
        <p:nvGraphicFramePr>
          <p:cNvPr id="7" name="Table 6"/>
          <p:cNvGraphicFramePr>
            <a:graphicFrameLocks noGrp="1"/>
          </p:cNvGraphicFramePr>
          <p:nvPr>
            <p:extLst/>
          </p:nvPr>
        </p:nvGraphicFramePr>
        <p:xfrm>
          <a:off x="1799305" y="1915429"/>
          <a:ext cx="8725146" cy="1715398"/>
        </p:xfrm>
        <a:graphic>
          <a:graphicData uri="http://schemas.openxmlformats.org/drawingml/2006/table">
            <a:tbl>
              <a:tblPr rtl="1"/>
              <a:tblGrid>
                <a:gridCol w="1034091">
                  <a:extLst>
                    <a:ext uri="{9D8B030D-6E8A-4147-A177-3AD203B41FA5}">
                      <a16:colId xmlns:a16="http://schemas.microsoft.com/office/drawing/2014/main" val="3544389176"/>
                    </a:ext>
                  </a:extLst>
                </a:gridCol>
                <a:gridCol w="3231537">
                  <a:extLst>
                    <a:ext uri="{9D8B030D-6E8A-4147-A177-3AD203B41FA5}">
                      <a16:colId xmlns:a16="http://schemas.microsoft.com/office/drawing/2014/main" val="1537211227"/>
                    </a:ext>
                  </a:extLst>
                </a:gridCol>
                <a:gridCol w="1982008">
                  <a:extLst>
                    <a:ext uri="{9D8B030D-6E8A-4147-A177-3AD203B41FA5}">
                      <a16:colId xmlns:a16="http://schemas.microsoft.com/office/drawing/2014/main" val="711783938"/>
                    </a:ext>
                  </a:extLst>
                </a:gridCol>
                <a:gridCol w="2477510">
                  <a:extLst>
                    <a:ext uri="{9D8B030D-6E8A-4147-A177-3AD203B41FA5}">
                      <a16:colId xmlns:a16="http://schemas.microsoft.com/office/drawing/2014/main" val="1618831671"/>
                    </a:ext>
                  </a:extLst>
                </a:gridCol>
              </a:tblGrid>
              <a:tr h="336705">
                <a:tc>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ردیف</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سهامدار</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2000" b="0" i="0" u="none" strike="noStrike">
                          <a:solidFill>
                            <a:srgbClr val="FFFFFF"/>
                          </a:solidFill>
                          <a:effectLst/>
                          <a:latin typeface="B Nazanin" panose="00000400000000000000" pitchFamily="2" charset="-78"/>
                          <a:cs typeface="B Nazanin" panose="00000400000000000000" pitchFamily="2" charset="-78"/>
                        </a:rPr>
                        <a:t>درصد سهام</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2000" b="0" i="0" u="none" strike="noStrike">
                          <a:solidFill>
                            <a:srgbClr val="FFFFFF"/>
                          </a:solidFill>
                          <a:effectLst/>
                          <a:latin typeface="B Nazanin" panose="00000400000000000000" pitchFamily="2" charset="-78"/>
                          <a:cs typeface="B Nazanin" panose="00000400000000000000" pitchFamily="2" charset="-78"/>
                        </a:rPr>
                        <a:t>مبلغ سهام (میلیون ریال)</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extLst>
                  <a:ext uri="{0D108BD9-81ED-4DB2-BD59-A6C34878D82A}">
                    <a16:rowId xmlns:a16="http://schemas.microsoft.com/office/drawing/2014/main" val="4085083130"/>
                  </a:ext>
                </a:extLst>
              </a:tr>
              <a:tr h="266092">
                <a:tc>
                  <a:txBody>
                    <a:bodyPr/>
                    <a:lstStyle/>
                    <a:p>
                      <a:pPr algn="ctr" rtl="0" fontAlgn="ctr"/>
                      <a:r>
                        <a:rPr lang="en-US" sz="1600" b="0" i="0" u="none" strike="noStrike" dirty="0">
                          <a:solidFill>
                            <a:srgbClr val="000000"/>
                          </a:solidFill>
                          <a:effectLst/>
                          <a:latin typeface="B Nazanin" panose="00000400000000000000" pitchFamily="2" charset="-78"/>
                          <a:cs typeface="B Nazanin" panose="00000400000000000000" pitchFamily="2" charset="-78"/>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1"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0"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extLst>
                  <a:ext uri="{0D108BD9-81ED-4DB2-BD59-A6C34878D82A}">
                    <a16:rowId xmlns:a16="http://schemas.microsoft.com/office/drawing/2014/main" val="1337601340"/>
                  </a:ext>
                </a:extLst>
              </a:tr>
              <a:tr h="266092">
                <a:tc>
                  <a:txBody>
                    <a:bodyPr/>
                    <a:lstStyle/>
                    <a:p>
                      <a:pPr algn="ctr" rtl="0" fontAlgn="ctr"/>
                      <a:r>
                        <a:rPr lang="en-US" sz="1600" b="0" i="0" u="none" strike="noStrike" dirty="0">
                          <a:solidFill>
                            <a:srgbClr val="000000"/>
                          </a:solidFill>
                          <a:effectLst/>
                          <a:latin typeface="B Nazanin" panose="00000400000000000000" pitchFamily="2" charset="-78"/>
                          <a:cs typeface="B Nazanin" panose="00000400000000000000" pitchFamily="2" charset="-78"/>
                        </a:rPr>
                        <a:t>2</a:t>
                      </a:r>
                    </a:p>
                  </a:txBody>
                  <a:tcPr marL="9525" marR="9525" marT="9525" marB="0" anchor="ctr">
                    <a:lnL>
                      <a:noFill/>
                    </a:lnL>
                    <a:lnR>
                      <a:noFill/>
                    </a:lnR>
                    <a:lnT>
                      <a:noFill/>
                    </a:lnT>
                    <a:lnB>
                      <a:noFill/>
                    </a:lnB>
                    <a:noFill/>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a:noFill/>
                    </a:lnT>
                    <a:lnB>
                      <a:noFill/>
                    </a:lnB>
                  </a:tcPr>
                </a:tc>
                <a:tc>
                  <a:txBody>
                    <a:bodyPr/>
                    <a:lstStyle/>
                    <a:p>
                      <a:pPr algn="ctr" rtl="1"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a:noFill/>
                    </a:lnT>
                    <a:lnB>
                      <a:noFill/>
                    </a:lnB>
                  </a:tcPr>
                </a:tc>
                <a:tc>
                  <a:txBody>
                    <a:bodyPr/>
                    <a:lstStyle/>
                    <a:p>
                      <a:pPr algn="ctr" rtl="0"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a:noFill/>
                    </a:lnT>
                    <a:lnB>
                      <a:noFill/>
                    </a:lnB>
                  </a:tcPr>
                </a:tc>
                <a:extLst>
                  <a:ext uri="{0D108BD9-81ED-4DB2-BD59-A6C34878D82A}">
                    <a16:rowId xmlns:a16="http://schemas.microsoft.com/office/drawing/2014/main" val="4233603795"/>
                  </a:ext>
                </a:extLst>
              </a:tr>
              <a:tr h="266092">
                <a:tc>
                  <a:txBody>
                    <a:bodyPr/>
                    <a:lstStyle/>
                    <a:p>
                      <a:pPr algn="ctr" rtl="0" fontAlgn="ctr"/>
                      <a:r>
                        <a:rPr lang="en-US" sz="1600" b="0" i="0" u="none" strike="noStrike" dirty="0">
                          <a:solidFill>
                            <a:srgbClr val="000000"/>
                          </a:solidFill>
                          <a:effectLst/>
                          <a:latin typeface="B Nazanin" panose="00000400000000000000" pitchFamily="2" charset="-78"/>
                          <a:cs typeface="B Nazanin" panose="00000400000000000000" pitchFamily="2" charset="-78"/>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1"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0"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extLst>
                  <a:ext uri="{0D108BD9-81ED-4DB2-BD59-A6C34878D82A}">
                    <a16:rowId xmlns:a16="http://schemas.microsoft.com/office/drawing/2014/main" val="4089891192"/>
                  </a:ext>
                </a:extLst>
              </a:tr>
              <a:tr h="266092">
                <a:tc>
                  <a:txBody>
                    <a:bodyPr/>
                    <a:lstStyle/>
                    <a:p>
                      <a:pPr algn="ctr" rtl="0" fontAlgn="ctr"/>
                      <a:r>
                        <a:rPr lang="en-US" sz="1600" b="0" i="0" u="none" strike="noStrike" dirty="0">
                          <a:solidFill>
                            <a:srgbClr val="000000"/>
                          </a:solidFill>
                          <a:effectLst/>
                          <a:latin typeface="B Nazanin" panose="00000400000000000000" pitchFamily="2" charset="-78"/>
                          <a:cs typeface="B Nazanin" panose="00000400000000000000" pitchFamily="2" charset="-78"/>
                        </a:rPr>
                        <a:t>4</a:t>
                      </a: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1"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611859645"/>
                  </a:ext>
                </a:extLst>
              </a:tr>
              <a:tr h="301875">
                <a:tc gridSpan="2">
                  <a:txBody>
                    <a:bodyPr/>
                    <a:lstStyle/>
                    <a:p>
                      <a:pPr algn="ctr" rtl="1" fontAlgn="ctr"/>
                      <a:r>
                        <a:rPr lang="fa-IR" sz="2000" b="0" i="0" u="none" strike="noStrike">
                          <a:solidFill>
                            <a:srgbClr val="FFFFFF"/>
                          </a:solidFill>
                          <a:effectLst/>
                          <a:latin typeface="B Nazanin" panose="00000400000000000000" pitchFamily="2" charset="-78"/>
                          <a:cs typeface="B Nazanin" panose="00000400000000000000" pitchFamily="2" charset="-78"/>
                        </a:rPr>
                        <a:t>جمع</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tc hMerge="1">
                  <a:txBody>
                    <a:bodyPr/>
                    <a:lstStyle/>
                    <a:p>
                      <a:endParaRPr lang="en-US"/>
                    </a:p>
                  </a:txBody>
                  <a:tcPr/>
                </a:tc>
                <a:tc>
                  <a:txBody>
                    <a:bodyPr/>
                    <a:lstStyle/>
                    <a:p>
                      <a:pPr algn="ctr" rtl="1" fontAlgn="ctr"/>
                      <a:endParaRPr lang="en-US" sz="2000" b="0" i="0" u="none" strike="noStrike" dirty="0">
                        <a:solidFill>
                          <a:srgbClr val="FFFFFF"/>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tc>
                  <a:txBody>
                    <a:bodyPr/>
                    <a:lstStyle/>
                    <a:p>
                      <a:pPr algn="ctr" rtl="1" fontAlgn="ctr"/>
                      <a:endParaRPr lang="en-US" sz="2000" b="0" i="0" u="none" strike="noStrike" dirty="0">
                        <a:solidFill>
                          <a:srgbClr val="FFFFFF"/>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extLst>
                  <a:ext uri="{0D108BD9-81ED-4DB2-BD59-A6C34878D82A}">
                    <a16:rowId xmlns:a16="http://schemas.microsoft.com/office/drawing/2014/main" val="900369021"/>
                  </a:ext>
                </a:extLst>
              </a:tr>
            </a:tbl>
          </a:graphicData>
        </a:graphic>
      </p:graphicFrame>
      <p:sp>
        <p:nvSpPr>
          <p:cNvPr id="4" name="Rectangle 3"/>
          <p:cNvSpPr/>
          <p:nvPr/>
        </p:nvSpPr>
        <p:spPr>
          <a:xfrm>
            <a:off x="1136854" y="3989411"/>
            <a:ext cx="9714272" cy="2823850"/>
          </a:xfrm>
          <a:prstGeom prst="rect">
            <a:avLst/>
          </a:prstGeom>
        </p:spPr>
        <p:txBody>
          <a:bodyPr wrap="square">
            <a:spAutoFit/>
          </a:bodyPr>
          <a:lstStyle/>
          <a:p>
            <a:pPr marL="285750" indent="-285750" algn="r" rtl="1">
              <a:lnSpc>
                <a:spcPct val="150000"/>
              </a:lnSpc>
              <a:buFont typeface="Wingdings" panose="05000000000000000000" pitchFamily="2" charset="2"/>
              <a:buChar char="v"/>
            </a:pPr>
            <a:r>
              <a:rPr lang="fa-IR" sz="2000" dirty="0">
                <a:solidFill>
                  <a:srgbClr val="532971"/>
                </a:solidFill>
                <a:latin typeface="IRANSans"/>
                <a:cs typeface="B Nazanin" panose="00000400000000000000" pitchFamily="2" charset="-78"/>
              </a:rPr>
              <a:t>رزومه مختصر از شرکت ......</a:t>
            </a:r>
          </a:p>
          <a:p>
            <a:pPr marL="285750" indent="-285750" algn="r" rtl="1">
              <a:lnSpc>
                <a:spcPct val="150000"/>
              </a:lnSpc>
              <a:buFont typeface="Wingdings" panose="05000000000000000000" pitchFamily="2" charset="2"/>
              <a:buChar char="v"/>
            </a:pPr>
            <a:r>
              <a:rPr lang="fa-IR" sz="2000" dirty="0">
                <a:solidFill>
                  <a:srgbClr val="532971"/>
                </a:solidFill>
                <a:latin typeface="IRANSans"/>
                <a:cs typeface="B Nazanin" panose="00000400000000000000" pitchFamily="2" charset="-78"/>
              </a:rPr>
              <a:t>سال تاسیس</a:t>
            </a:r>
          </a:p>
          <a:p>
            <a:pPr marL="285750" indent="-285750" algn="r" rtl="1">
              <a:lnSpc>
                <a:spcPct val="150000"/>
              </a:lnSpc>
              <a:buFont typeface="Wingdings" panose="05000000000000000000" pitchFamily="2" charset="2"/>
              <a:buChar char="v"/>
            </a:pPr>
            <a:r>
              <a:rPr lang="fa-IR" sz="2000" dirty="0">
                <a:solidFill>
                  <a:srgbClr val="532971"/>
                </a:solidFill>
                <a:latin typeface="IRANSans"/>
                <a:cs typeface="B Nazanin" panose="00000400000000000000" pitchFamily="2" charset="-78"/>
              </a:rPr>
              <a:t>سرمایه شرکت در حال حاضر </a:t>
            </a:r>
          </a:p>
          <a:p>
            <a:pPr marL="285750" indent="-285750" algn="r" rtl="1">
              <a:lnSpc>
                <a:spcPct val="150000"/>
              </a:lnSpc>
              <a:buFont typeface="Wingdings" panose="05000000000000000000" pitchFamily="2" charset="2"/>
              <a:buChar char="v"/>
            </a:pPr>
            <a:r>
              <a:rPr lang="fa-IR" sz="2000" dirty="0">
                <a:solidFill>
                  <a:srgbClr val="532971"/>
                </a:solidFill>
                <a:latin typeface="IRANSans"/>
                <a:cs typeface="B Nazanin" panose="00000400000000000000" pitchFamily="2" charset="-78"/>
              </a:rPr>
              <a:t>افتخارات</a:t>
            </a:r>
          </a:p>
          <a:p>
            <a:pPr marL="285750" indent="-285750" algn="r" rtl="1">
              <a:lnSpc>
                <a:spcPct val="150000"/>
              </a:lnSpc>
              <a:buFont typeface="Wingdings" panose="05000000000000000000" pitchFamily="2" charset="2"/>
              <a:buChar char="v"/>
            </a:pPr>
            <a:r>
              <a:rPr lang="fa-IR" sz="2000" dirty="0">
                <a:solidFill>
                  <a:srgbClr val="532971"/>
                </a:solidFill>
                <a:latin typeface="IRANSans"/>
                <a:cs typeface="B Nazanin" panose="00000400000000000000" pitchFamily="2" charset="-78"/>
              </a:rPr>
              <a:t>گزارش مختصر عملکرد، فروش و اشتغالزایی</a:t>
            </a:r>
          </a:p>
          <a:p>
            <a:pPr marL="285750" indent="-285750" algn="r" rtl="1">
              <a:lnSpc>
                <a:spcPct val="150000"/>
              </a:lnSpc>
              <a:buFont typeface="Wingdings" panose="05000000000000000000" pitchFamily="2" charset="2"/>
              <a:buChar char="v"/>
            </a:pPr>
            <a:r>
              <a:rPr lang="fa-IR" sz="2000" dirty="0">
                <a:solidFill>
                  <a:srgbClr val="532971"/>
                </a:solidFill>
                <a:latin typeface="IRANSans"/>
                <a:cs typeface="B Nazanin" panose="00000400000000000000" pitchFamily="2" charset="-78"/>
              </a:rPr>
              <a:t>اگر دانش بنیان / خلاق /... است ، بیان شود</a:t>
            </a:r>
            <a:endParaRPr lang="fa-IR" sz="2000" dirty="0">
              <a:solidFill>
                <a:srgbClr val="532971"/>
              </a:solidFill>
              <a:cs typeface="B Nazanin" panose="00000400000000000000" pitchFamily="2" charset="-78"/>
            </a:endParaRPr>
          </a:p>
        </p:txBody>
      </p:sp>
    </p:spTree>
    <p:extLst>
      <p:ext uri="{BB962C8B-B14F-4D97-AF65-F5344CB8AC3E}">
        <p14:creationId xmlns:p14="http://schemas.microsoft.com/office/powerpoint/2010/main" val="23960204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57F1E4F-1CFF-5643-939E-02111984F565}" type="slidenum">
              <a:rPr lang="en-US" smtClean="0">
                <a:solidFill>
                  <a:srgbClr val="5BC1AC"/>
                </a:solidFill>
                <a:cs typeface="B Nazanin" panose="00000400000000000000" pitchFamily="2" charset="-78"/>
              </a:rPr>
              <a:t>17</a:t>
            </a:fld>
            <a:endParaRPr lang="en-US" dirty="0">
              <a:solidFill>
                <a:srgbClr val="5BC1AC"/>
              </a:solidFill>
              <a:cs typeface="B Nazanin" panose="00000400000000000000" pitchFamily="2" charset="-78"/>
            </a:endParaRPr>
          </a:p>
        </p:txBody>
      </p:sp>
      <p:sp>
        <p:nvSpPr>
          <p:cNvPr id="2" name="Title 1"/>
          <p:cNvSpPr>
            <a:spLocks noGrp="1"/>
          </p:cNvSpPr>
          <p:nvPr>
            <p:ph type="title" idx="4294967295"/>
          </p:nvPr>
        </p:nvSpPr>
        <p:spPr>
          <a:xfrm>
            <a:off x="3916977" y="153782"/>
            <a:ext cx="7989887" cy="1184275"/>
          </a:xfrm>
        </p:spPr>
        <p:txBody>
          <a:bodyPr>
            <a:normAutofit/>
          </a:bodyPr>
          <a:lstStyle/>
          <a:p>
            <a:r>
              <a:rPr lang="fa-IR" sz="3600" dirty="0">
                <a:solidFill>
                  <a:srgbClr val="532971"/>
                </a:solidFill>
                <a:cs typeface="B Titr" panose="00000700000000000000" pitchFamily="2" charset="-78"/>
              </a:rPr>
              <a:t>لایه دوم </a:t>
            </a:r>
            <a:r>
              <a:rPr lang="fa-IR" sz="3600" dirty="0" smtClean="0">
                <a:solidFill>
                  <a:srgbClr val="532971"/>
                </a:solidFill>
                <a:cs typeface="B Titr" panose="00000700000000000000" pitchFamily="2" charset="-78"/>
              </a:rPr>
              <a:t>سهامداران؛ شرکت 2 .......</a:t>
            </a:r>
            <a:endParaRPr lang="fa-IR" sz="3600" dirty="0">
              <a:solidFill>
                <a:srgbClr val="532971"/>
              </a:solidFill>
              <a:cs typeface="B Titr" panose="00000700000000000000" pitchFamily="2" charset="-78"/>
            </a:endParaRPr>
          </a:p>
        </p:txBody>
      </p:sp>
      <p:graphicFrame>
        <p:nvGraphicFramePr>
          <p:cNvPr id="11" name="Table 10"/>
          <p:cNvGraphicFramePr>
            <a:graphicFrameLocks noGrp="1"/>
          </p:cNvGraphicFramePr>
          <p:nvPr>
            <p:extLst/>
          </p:nvPr>
        </p:nvGraphicFramePr>
        <p:xfrm>
          <a:off x="3106994" y="1601826"/>
          <a:ext cx="7865806" cy="2180620"/>
        </p:xfrm>
        <a:graphic>
          <a:graphicData uri="http://schemas.openxmlformats.org/drawingml/2006/table">
            <a:tbl>
              <a:tblPr rtl="1"/>
              <a:tblGrid>
                <a:gridCol w="932245">
                  <a:extLst>
                    <a:ext uri="{9D8B030D-6E8A-4147-A177-3AD203B41FA5}">
                      <a16:colId xmlns:a16="http://schemas.microsoft.com/office/drawing/2014/main" val="3792661143"/>
                    </a:ext>
                  </a:extLst>
                </a:gridCol>
                <a:gridCol w="2913261">
                  <a:extLst>
                    <a:ext uri="{9D8B030D-6E8A-4147-A177-3AD203B41FA5}">
                      <a16:colId xmlns:a16="http://schemas.microsoft.com/office/drawing/2014/main" val="1086602362"/>
                    </a:ext>
                  </a:extLst>
                </a:gridCol>
                <a:gridCol w="1786799">
                  <a:extLst>
                    <a:ext uri="{9D8B030D-6E8A-4147-A177-3AD203B41FA5}">
                      <a16:colId xmlns:a16="http://schemas.microsoft.com/office/drawing/2014/main" val="2894439722"/>
                    </a:ext>
                  </a:extLst>
                </a:gridCol>
                <a:gridCol w="2233501">
                  <a:extLst>
                    <a:ext uri="{9D8B030D-6E8A-4147-A177-3AD203B41FA5}">
                      <a16:colId xmlns:a16="http://schemas.microsoft.com/office/drawing/2014/main" val="1012892730"/>
                    </a:ext>
                  </a:extLst>
                </a:gridCol>
              </a:tblGrid>
              <a:tr h="454812">
                <a:tc>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ردیف</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سهامدار</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درصد سهام</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مبلغ سهام (میلیون ریال)</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extLst>
                  <a:ext uri="{0D108BD9-81ED-4DB2-BD59-A6C34878D82A}">
                    <a16:rowId xmlns:a16="http://schemas.microsoft.com/office/drawing/2014/main" val="3316106205"/>
                  </a:ext>
                </a:extLst>
              </a:tr>
              <a:tr h="337187">
                <a:tc>
                  <a:txBody>
                    <a:bodyPr/>
                    <a:lstStyle/>
                    <a:p>
                      <a:pPr algn="ctr" rtl="0" fontAlgn="ctr"/>
                      <a:r>
                        <a:rPr lang="en-US" sz="2000" b="0" i="0" u="none" strike="noStrike" dirty="0">
                          <a:solidFill>
                            <a:srgbClr val="000000"/>
                          </a:solidFill>
                          <a:effectLst/>
                          <a:latin typeface="B Nazanin" panose="00000400000000000000" pitchFamily="2" charset="-78"/>
                          <a:cs typeface="B Nazanin" panose="00000400000000000000" pitchFamily="2" charset="-78"/>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1"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w="1270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a:noFill/>
                    </a:lnR>
                    <a:lnT>
                      <a:noFill/>
                    </a:lnT>
                    <a:lnB w="12700" cap="flat" cmpd="sng" algn="ctr">
                      <a:solidFill>
                        <a:srgbClr val="FFFFFF"/>
                      </a:solidFill>
                      <a:prstDash val="solid"/>
                      <a:round/>
                      <a:headEnd type="none" w="med" len="med"/>
                      <a:tailEnd type="none" w="med" len="med"/>
                    </a:lnB>
                    <a:solidFill>
                      <a:srgbClr val="5BC1AC"/>
                    </a:solidFill>
                  </a:tcPr>
                </a:tc>
                <a:extLst>
                  <a:ext uri="{0D108BD9-81ED-4DB2-BD59-A6C34878D82A}">
                    <a16:rowId xmlns:a16="http://schemas.microsoft.com/office/drawing/2014/main" val="2314228165"/>
                  </a:ext>
                </a:extLst>
              </a:tr>
              <a:tr h="329347">
                <a:tc>
                  <a:txBody>
                    <a:bodyPr/>
                    <a:lstStyle/>
                    <a:p>
                      <a:pPr algn="ctr" rtl="0" fontAlgn="ctr"/>
                      <a:r>
                        <a:rPr lang="en-US" sz="2000" b="0" i="0" u="none" strike="noStrike" dirty="0">
                          <a:solidFill>
                            <a:srgbClr val="000000"/>
                          </a:solidFill>
                          <a:effectLst/>
                          <a:latin typeface="B Nazanin" panose="00000400000000000000" pitchFamily="2" charset="-78"/>
                          <a:cs typeface="B Nazanin" panose="00000400000000000000" pitchFamily="2" charset="-78"/>
                        </a:rPr>
                        <a:t>2</a:t>
                      </a:r>
                    </a:p>
                  </a:txBody>
                  <a:tcPr marL="9525" marR="9525" marT="9525" marB="0" anchor="ctr">
                    <a:lnL>
                      <a:noFill/>
                    </a:lnL>
                    <a:lnR>
                      <a:noFill/>
                    </a:lnR>
                    <a:lnT>
                      <a:noFill/>
                    </a:lnT>
                    <a:lnB>
                      <a:noFill/>
                    </a:lnB>
                    <a:noFill/>
                  </a:tcPr>
                </a:tc>
                <a:tc>
                  <a:txBody>
                    <a:bodyPr/>
                    <a:lstStyle/>
                    <a:p>
                      <a:pPr algn="ctr" rtl="1" fontAlgn="ctr"/>
                      <a:endParaRPr lang="fa-IR" sz="1600" b="0"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a:noFill/>
                    </a:lnT>
                    <a:lnB>
                      <a:noFill/>
                    </a:lnB>
                  </a:tcPr>
                </a:tc>
                <a:tc>
                  <a:txBody>
                    <a:bodyPr/>
                    <a:lstStyle/>
                    <a:p>
                      <a:pPr algn="ctr" rtl="1"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w="12700" cap="flat" cmpd="sng" algn="ctr">
                      <a:solidFill>
                        <a:srgbClr val="FFFFFF"/>
                      </a:solidFill>
                      <a:prstDash val="solid"/>
                      <a:round/>
                      <a:headEnd type="none" w="med" len="med"/>
                      <a:tailEnd type="none" w="med" len="med"/>
                    </a:lnR>
                    <a:lnT>
                      <a:noFill/>
                    </a:lnT>
                    <a:lnB>
                      <a:noFill/>
                    </a:lnB>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2068194980"/>
                  </a:ext>
                </a:extLst>
              </a:tr>
              <a:tr h="337187">
                <a:tc>
                  <a:txBody>
                    <a:bodyPr/>
                    <a:lstStyle/>
                    <a:p>
                      <a:pPr algn="ctr" rtl="0" fontAlgn="ctr"/>
                      <a:r>
                        <a:rPr lang="en-US" sz="2000" b="0" i="0" u="none" strike="noStrike" dirty="0">
                          <a:solidFill>
                            <a:srgbClr val="000000"/>
                          </a:solidFill>
                          <a:effectLst/>
                          <a:latin typeface="B Nazanin" panose="00000400000000000000" pitchFamily="2" charset="-78"/>
                          <a:cs typeface="B Nazanin" panose="00000400000000000000" pitchFamily="2" charset="-78"/>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1" fontAlgn="ctr"/>
                      <a:endParaRPr lang="fa-IR" sz="1600" b="0"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1"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C1AC"/>
                    </a:solidFill>
                  </a:tcPr>
                </a:tc>
                <a:extLst>
                  <a:ext uri="{0D108BD9-81ED-4DB2-BD59-A6C34878D82A}">
                    <a16:rowId xmlns:a16="http://schemas.microsoft.com/office/drawing/2014/main" val="2281823273"/>
                  </a:ext>
                </a:extLst>
              </a:tr>
              <a:tr h="297980">
                <a:tc>
                  <a:txBody>
                    <a:bodyPr/>
                    <a:lstStyle/>
                    <a:p>
                      <a:pPr algn="ctr" rtl="0" fontAlgn="ctr"/>
                      <a:r>
                        <a:rPr lang="en-US" sz="2000" b="0" i="0" u="none" strike="noStrike" dirty="0">
                          <a:solidFill>
                            <a:srgbClr val="000000"/>
                          </a:solidFill>
                          <a:effectLst/>
                          <a:latin typeface="B Nazanin" panose="00000400000000000000" pitchFamily="2" charset="-78"/>
                          <a:cs typeface="B Nazanin" panose="00000400000000000000" pitchFamily="2" charset="-78"/>
                        </a:rPr>
                        <a:t>4</a:t>
                      </a: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ctr" rtl="1" fontAlgn="ctr"/>
                      <a:endParaRPr lang="fa-IR" sz="1600" b="0"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1" fontAlgn="ctr"/>
                      <a:endParaRPr lang="en-US" sz="1600" b="0"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w="1270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549813699"/>
                  </a:ext>
                </a:extLst>
              </a:tr>
              <a:tr h="407762">
                <a:tc gridSpan="2">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جمع</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tc hMerge="1">
                  <a:txBody>
                    <a:bodyPr/>
                    <a:lstStyle/>
                    <a:p>
                      <a:endParaRPr lang="en-US"/>
                    </a:p>
                  </a:txBody>
                  <a:tcPr/>
                </a:tc>
                <a:tc>
                  <a:txBody>
                    <a:bodyPr/>
                    <a:lstStyle/>
                    <a:p>
                      <a:pPr algn="ctr" rtl="1" fontAlgn="ctr"/>
                      <a:endParaRPr lang="en-US" sz="2000" b="0" i="0" u="none" strike="noStrike" dirty="0">
                        <a:solidFill>
                          <a:srgbClr val="FFFFFF"/>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tc>
                  <a:txBody>
                    <a:bodyPr/>
                    <a:lstStyle/>
                    <a:p>
                      <a:pPr algn="ctr" rtl="1" fontAlgn="ctr"/>
                      <a:endParaRPr lang="en-US" sz="2000" b="0" i="0" u="none" strike="noStrike" dirty="0">
                        <a:solidFill>
                          <a:srgbClr val="FFFFFF"/>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extLst>
                  <a:ext uri="{0D108BD9-81ED-4DB2-BD59-A6C34878D82A}">
                    <a16:rowId xmlns:a16="http://schemas.microsoft.com/office/drawing/2014/main" val="1523816807"/>
                  </a:ext>
                </a:extLst>
              </a:tr>
            </a:tbl>
          </a:graphicData>
        </a:graphic>
      </p:graphicFrame>
      <p:sp>
        <p:nvSpPr>
          <p:cNvPr id="4" name="Rectangle 3"/>
          <p:cNvSpPr/>
          <p:nvPr/>
        </p:nvSpPr>
        <p:spPr>
          <a:xfrm>
            <a:off x="1410929" y="4046215"/>
            <a:ext cx="10259863" cy="2550698"/>
          </a:xfrm>
          <a:prstGeom prst="rect">
            <a:avLst/>
          </a:prstGeom>
        </p:spPr>
        <p:txBody>
          <a:bodyPr wrap="square">
            <a:spAutoFit/>
          </a:bodyPr>
          <a:lstStyle/>
          <a:p>
            <a:pPr marL="285750" indent="-285750" algn="r" rtl="1">
              <a:lnSpc>
                <a:spcPct val="150000"/>
              </a:lnSpc>
              <a:buFont typeface="Wingdings" panose="05000000000000000000" pitchFamily="2" charset="2"/>
              <a:buChar char="v"/>
            </a:pPr>
            <a:r>
              <a:rPr lang="fa-IR" dirty="0">
                <a:solidFill>
                  <a:srgbClr val="532971"/>
                </a:solidFill>
                <a:latin typeface="IRANSans"/>
                <a:cs typeface="B Nazanin" panose="00000400000000000000" pitchFamily="2" charset="-78"/>
              </a:rPr>
              <a:t>رزومه مختصر از شرکت ......</a:t>
            </a:r>
          </a:p>
          <a:p>
            <a:pPr marL="285750" indent="-285750" algn="r" rtl="1">
              <a:lnSpc>
                <a:spcPct val="150000"/>
              </a:lnSpc>
              <a:buFont typeface="Wingdings" panose="05000000000000000000" pitchFamily="2" charset="2"/>
              <a:buChar char="v"/>
            </a:pPr>
            <a:r>
              <a:rPr lang="fa-IR" dirty="0">
                <a:solidFill>
                  <a:srgbClr val="532971"/>
                </a:solidFill>
                <a:latin typeface="IRANSans"/>
                <a:cs typeface="B Nazanin" panose="00000400000000000000" pitchFamily="2" charset="-78"/>
              </a:rPr>
              <a:t>سال تاسیس</a:t>
            </a:r>
          </a:p>
          <a:p>
            <a:pPr marL="285750" indent="-285750" algn="r" rtl="1">
              <a:lnSpc>
                <a:spcPct val="150000"/>
              </a:lnSpc>
              <a:buFont typeface="Wingdings" panose="05000000000000000000" pitchFamily="2" charset="2"/>
              <a:buChar char="v"/>
            </a:pPr>
            <a:r>
              <a:rPr lang="fa-IR" dirty="0">
                <a:solidFill>
                  <a:srgbClr val="532971"/>
                </a:solidFill>
                <a:latin typeface="IRANSans"/>
                <a:cs typeface="B Nazanin" panose="00000400000000000000" pitchFamily="2" charset="-78"/>
              </a:rPr>
              <a:t>سرمایه شرکت در حال حاضر </a:t>
            </a:r>
          </a:p>
          <a:p>
            <a:pPr marL="285750" indent="-285750" algn="r" rtl="1">
              <a:lnSpc>
                <a:spcPct val="150000"/>
              </a:lnSpc>
              <a:buFont typeface="Wingdings" panose="05000000000000000000" pitchFamily="2" charset="2"/>
              <a:buChar char="v"/>
            </a:pPr>
            <a:r>
              <a:rPr lang="fa-IR" dirty="0">
                <a:solidFill>
                  <a:srgbClr val="532971"/>
                </a:solidFill>
                <a:latin typeface="IRANSans"/>
                <a:cs typeface="B Nazanin" panose="00000400000000000000" pitchFamily="2" charset="-78"/>
              </a:rPr>
              <a:t>افتخارات</a:t>
            </a:r>
          </a:p>
          <a:p>
            <a:pPr marL="285750" indent="-285750" algn="r" rtl="1">
              <a:lnSpc>
                <a:spcPct val="150000"/>
              </a:lnSpc>
              <a:buFont typeface="Wingdings" panose="05000000000000000000" pitchFamily="2" charset="2"/>
              <a:buChar char="v"/>
            </a:pPr>
            <a:r>
              <a:rPr lang="fa-IR" dirty="0">
                <a:solidFill>
                  <a:srgbClr val="532971"/>
                </a:solidFill>
                <a:latin typeface="IRANSans"/>
                <a:cs typeface="B Nazanin" panose="00000400000000000000" pitchFamily="2" charset="-78"/>
              </a:rPr>
              <a:t>گزارش مختصر عملکرد، فروش و اشتغالزایی</a:t>
            </a:r>
          </a:p>
          <a:p>
            <a:pPr marL="285750" indent="-285750" algn="r" rtl="1">
              <a:lnSpc>
                <a:spcPct val="150000"/>
              </a:lnSpc>
              <a:buFont typeface="Wingdings" panose="05000000000000000000" pitchFamily="2" charset="2"/>
              <a:buChar char="v"/>
            </a:pPr>
            <a:r>
              <a:rPr lang="fa-IR" dirty="0">
                <a:solidFill>
                  <a:srgbClr val="532971"/>
                </a:solidFill>
                <a:latin typeface="IRANSans"/>
                <a:cs typeface="B Nazanin" panose="00000400000000000000" pitchFamily="2" charset="-78"/>
              </a:rPr>
              <a:t>اگر دانش بنیان / خلاق /... است ، بیان شود</a:t>
            </a:r>
            <a:endParaRPr lang="fa-IR" dirty="0">
              <a:solidFill>
                <a:srgbClr val="532971"/>
              </a:solidFill>
              <a:cs typeface="B Nazanin" panose="00000400000000000000" pitchFamily="2" charset="-78"/>
            </a:endParaRPr>
          </a:p>
        </p:txBody>
      </p:sp>
    </p:spTree>
    <p:extLst>
      <p:ext uri="{BB962C8B-B14F-4D97-AF65-F5344CB8AC3E}">
        <p14:creationId xmlns:p14="http://schemas.microsoft.com/office/powerpoint/2010/main" val="7530982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lgn="ctr"/>
            <a:fld id="{D57F1E4F-1CFF-5643-939E-02111984F565}" type="slidenum">
              <a:rPr lang="en-US" smtClean="0"/>
              <a:pPr algn="ctr"/>
              <a:t>18</a:t>
            </a:fld>
            <a:endParaRPr lang="en-US" dirty="0"/>
          </a:p>
        </p:txBody>
      </p:sp>
      <p:sp>
        <p:nvSpPr>
          <p:cNvPr id="2" name="Title 1"/>
          <p:cNvSpPr>
            <a:spLocks noGrp="1"/>
          </p:cNvSpPr>
          <p:nvPr>
            <p:ph type="title" idx="4294967295"/>
          </p:nvPr>
        </p:nvSpPr>
        <p:spPr>
          <a:xfrm>
            <a:off x="0" y="365125"/>
            <a:ext cx="10515600" cy="1325563"/>
          </a:xfrm>
        </p:spPr>
        <p:txBody>
          <a:bodyPr>
            <a:normAutofit/>
          </a:bodyPr>
          <a:lstStyle/>
          <a:p>
            <a:pPr algn="r" rtl="1"/>
            <a:r>
              <a:rPr lang="fa-IR" sz="3600" b="1" spc="-50" dirty="0">
                <a:solidFill>
                  <a:srgbClr val="99CB38">
                    <a:lumMod val="50000"/>
                  </a:srgbClr>
                </a:solidFill>
                <a:cs typeface="B Titr" panose="00000700000000000000" pitchFamily="2" charset="-78"/>
              </a:rPr>
              <a:t>لایه دوم سهامداران؛ </a:t>
            </a:r>
            <a:r>
              <a:rPr lang="fa-IR" sz="2000" b="1" spc="-50" dirty="0" smtClean="0">
                <a:solidFill>
                  <a:srgbClr val="99CB38">
                    <a:lumMod val="50000"/>
                  </a:srgbClr>
                </a:solidFill>
                <a:cs typeface="B Titr" panose="00000700000000000000" pitchFamily="2" charset="-78"/>
              </a:rPr>
              <a:t>درصورت دانش بنیان بودن این قسمت تکمیل گردد .</a:t>
            </a:r>
            <a:endParaRPr lang="fa-IR" sz="2000" b="1" spc="-50" dirty="0">
              <a:solidFill>
                <a:srgbClr val="99CB38">
                  <a:lumMod val="50000"/>
                </a:srgbClr>
              </a:solidFill>
              <a:cs typeface="B Titr" panose="00000700000000000000" pitchFamily="2" charset="-78"/>
            </a:endParaRPr>
          </a:p>
        </p:txBody>
      </p:sp>
      <p:sp>
        <p:nvSpPr>
          <p:cNvPr id="4" name="Content Placeholder 2"/>
          <p:cNvSpPr>
            <a:spLocks noGrp="1"/>
          </p:cNvSpPr>
          <p:nvPr>
            <p:ph idx="4294967295"/>
          </p:nvPr>
        </p:nvSpPr>
        <p:spPr>
          <a:xfrm>
            <a:off x="2427288" y="1341438"/>
            <a:ext cx="9764712" cy="2974975"/>
          </a:xfrm>
          <a:noFill/>
        </p:spPr>
        <p:txBody>
          <a:bodyPr>
            <a:noAutofit/>
          </a:bodyPr>
          <a:lstStyle/>
          <a:p>
            <a:pPr marL="0" indent="0" algn="r" rtl="1">
              <a:lnSpc>
                <a:spcPct val="200000"/>
              </a:lnSpc>
              <a:buNone/>
            </a:pPr>
            <a:r>
              <a:rPr lang="fa-IR" sz="1800" dirty="0">
                <a:cs typeface="B Nazanin" panose="00000400000000000000" pitchFamily="2" charset="-78"/>
              </a:rPr>
              <a:t>در حال حاضر این شرکت </a:t>
            </a:r>
            <a:r>
              <a:rPr lang="fa-IR" sz="1800" b="1" dirty="0">
                <a:cs typeface="B Nazanin" panose="00000400000000000000" pitchFamily="2" charset="-78"/>
              </a:rPr>
              <a:t>دارای </a:t>
            </a:r>
            <a:r>
              <a:rPr lang="fa-IR" sz="1800" b="1" dirty="0" smtClean="0">
                <a:cs typeface="B Nazanin" panose="00000400000000000000" pitchFamily="2" charset="-78"/>
              </a:rPr>
              <a:t>............. </a:t>
            </a:r>
            <a:r>
              <a:rPr lang="fa-IR" sz="1800" b="1" dirty="0">
                <a:cs typeface="B Nazanin" panose="00000400000000000000" pitchFamily="2" charset="-78"/>
              </a:rPr>
              <a:t>محصول دانش‌بنیان </a:t>
            </a:r>
            <a:r>
              <a:rPr lang="fa-IR" sz="1800" dirty="0">
                <a:cs typeface="B Nazanin" panose="00000400000000000000" pitchFamily="2" charset="-78"/>
              </a:rPr>
              <a:t>به شرح ذیل می‌باشد که اکثر آنها ذیل سرفصل </a:t>
            </a:r>
            <a:r>
              <a:rPr lang="fa-IR" sz="1800" dirty="0" smtClean="0">
                <a:cs typeface="B Nazanin" panose="00000400000000000000" pitchFamily="2" charset="-78"/>
              </a:rPr>
              <a:t>.................در </a:t>
            </a:r>
            <a:r>
              <a:rPr lang="fa-IR" sz="1800" dirty="0">
                <a:cs typeface="B Nazanin" panose="00000400000000000000" pitchFamily="2" charset="-78"/>
              </a:rPr>
              <a:t>دسته‌بندی ارائه شده توسط معاونت علمی و فناوری ریاست جمهوری قرار دارند</a:t>
            </a:r>
            <a:endParaRPr lang="fa-IR" sz="1800" b="0" dirty="0" smtClean="0">
              <a:cs typeface="B Nazanin" panose="00000400000000000000" pitchFamily="2" charset="-78"/>
            </a:endParaRPr>
          </a:p>
        </p:txBody>
      </p:sp>
      <p:graphicFrame>
        <p:nvGraphicFramePr>
          <p:cNvPr id="8" name="Table 7"/>
          <p:cNvGraphicFramePr>
            <a:graphicFrameLocks noGrp="1"/>
          </p:cNvGraphicFramePr>
          <p:nvPr>
            <p:extLst/>
          </p:nvPr>
        </p:nvGraphicFramePr>
        <p:xfrm>
          <a:off x="1645323" y="2141571"/>
          <a:ext cx="4470341" cy="4282194"/>
        </p:xfrm>
        <a:graphic>
          <a:graphicData uri="http://schemas.openxmlformats.org/drawingml/2006/table">
            <a:tbl>
              <a:tblPr rtl="1" firstRow="1" bandRow="1">
                <a:tableStyleId>{5C22544A-7EE6-4342-B048-85BDC9FD1C3A}</a:tableStyleId>
              </a:tblPr>
              <a:tblGrid>
                <a:gridCol w="698432">
                  <a:extLst>
                    <a:ext uri="{9D8B030D-6E8A-4147-A177-3AD203B41FA5}">
                      <a16:colId xmlns:a16="http://schemas.microsoft.com/office/drawing/2014/main" val="2173775997"/>
                    </a:ext>
                  </a:extLst>
                </a:gridCol>
                <a:gridCol w="2386337">
                  <a:extLst>
                    <a:ext uri="{9D8B030D-6E8A-4147-A177-3AD203B41FA5}">
                      <a16:colId xmlns:a16="http://schemas.microsoft.com/office/drawing/2014/main" val="4270117756"/>
                    </a:ext>
                  </a:extLst>
                </a:gridCol>
                <a:gridCol w="1385572">
                  <a:extLst>
                    <a:ext uri="{9D8B030D-6E8A-4147-A177-3AD203B41FA5}">
                      <a16:colId xmlns:a16="http://schemas.microsoft.com/office/drawing/2014/main" val="1467069413"/>
                    </a:ext>
                  </a:extLst>
                </a:gridCol>
              </a:tblGrid>
              <a:tr h="305871">
                <a:tc>
                  <a:txBody>
                    <a:bodyPr/>
                    <a:lstStyle/>
                    <a:p>
                      <a:pPr algn="ctr" rtl="1"/>
                      <a:r>
                        <a:rPr lang="fa-IR" sz="1200" dirty="0" smtClean="0">
                          <a:cs typeface="B Nazanin" panose="00000400000000000000" pitchFamily="2" charset="-78"/>
                        </a:rPr>
                        <a:t>ردیف </a:t>
                      </a:r>
                      <a:endParaRPr lang="fa-IR" sz="1200" dirty="0">
                        <a:cs typeface="B Nazanin" panose="00000400000000000000" pitchFamily="2" charset="-78"/>
                      </a:endParaRPr>
                    </a:p>
                  </a:txBody>
                  <a:tcPr>
                    <a:solidFill>
                      <a:srgbClr val="532971"/>
                    </a:solidFill>
                  </a:tcPr>
                </a:tc>
                <a:tc>
                  <a:txBody>
                    <a:bodyPr/>
                    <a:lstStyle/>
                    <a:p>
                      <a:pPr algn="ctr" rtl="1"/>
                      <a:r>
                        <a:rPr lang="fa-IR" sz="1200" dirty="0" smtClean="0">
                          <a:cs typeface="B Nazanin" panose="00000400000000000000" pitchFamily="2" charset="-78"/>
                        </a:rPr>
                        <a:t>نام محصول</a:t>
                      </a:r>
                      <a:endParaRPr lang="fa-IR" sz="1200" dirty="0">
                        <a:cs typeface="B Nazanin" panose="00000400000000000000" pitchFamily="2" charset="-78"/>
                      </a:endParaRPr>
                    </a:p>
                  </a:txBody>
                  <a:tcPr>
                    <a:solidFill>
                      <a:srgbClr val="532971"/>
                    </a:solidFill>
                  </a:tcPr>
                </a:tc>
                <a:tc>
                  <a:txBody>
                    <a:bodyPr/>
                    <a:lstStyle/>
                    <a:p>
                      <a:pPr algn="ctr" rtl="1"/>
                      <a:r>
                        <a:rPr lang="fa-IR" sz="1200" dirty="0" smtClean="0">
                          <a:cs typeface="B Nazanin" panose="00000400000000000000" pitchFamily="2" charset="-78"/>
                        </a:rPr>
                        <a:t>دسته بندی</a:t>
                      </a:r>
                      <a:endParaRPr lang="fa-IR" sz="1200" dirty="0">
                        <a:cs typeface="B Nazanin" panose="00000400000000000000" pitchFamily="2" charset="-78"/>
                      </a:endParaRPr>
                    </a:p>
                  </a:txBody>
                  <a:tcPr>
                    <a:solidFill>
                      <a:srgbClr val="532971"/>
                    </a:solidFill>
                  </a:tcPr>
                </a:tc>
                <a:extLst>
                  <a:ext uri="{0D108BD9-81ED-4DB2-BD59-A6C34878D82A}">
                    <a16:rowId xmlns:a16="http://schemas.microsoft.com/office/drawing/2014/main" val="3082907410"/>
                  </a:ext>
                </a:extLst>
              </a:tr>
              <a:tr h="305871">
                <a:tc>
                  <a:txBody>
                    <a:bodyPr/>
                    <a:lstStyle/>
                    <a:p>
                      <a:pPr algn="ctr" rtl="1"/>
                      <a:r>
                        <a:rPr lang="fa-IR" sz="1200" b="1" dirty="0" smtClean="0">
                          <a:cs typeface="B Nazanin" panose="00000400000000000000" pitchFamily="2" charset="-78"/>
                        </a:rPr>
                        <a:t>1</a:t>
                      </a:r>
                      <a:endParaRPr lang="fa-IR" sz="1200" b="1" dirty="0">
                        <a:cs typeface="B Nazanin" panose="00000400000000000000" pitchFamily="2" charset="-78"/>
                      </a:endParaRPr>
                    </a:p>
                  </a:txBody>
                  <a:tcP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extLst>
                  <a:ext uri="{0D108BD9-81ED-4DB2-BD59-A6C34878D82A}">
                    <a16:rowId xmlns:a16="http://schemas.microsoft.com/office/drawing/2014/main" val="2836725405"/>
                  </a:ext>
                </a:extLst>
              </a:tr>
              <a:tr h="305871">
                <a:tc>
                  <a:txBody>
                    <a:bodyPr/>
                    <a:lstStyle/>
                    <a:p>
                      <a:pPr algn="ctr" rtl="1"/>
                      <a:r>
                        <a:rPr lang="fa-IR" sz="1200" b="1" dirty="0" smtClean="0">
                          <a:cs typeface="B Nazanin" panose="00000400000000000000" pitchFamily="2" charset="-78"/>
                        </a:rPr>
                        <a:t>2</a:t>
                      </a:r>
                      <a:endParaRPr lang="fa-IR" sz="1200" b="1" dirty="0">
                        <a:cs typeface="B Nazanin" panose="00000400000000000000" pitchFamily="2" charset="-78"/>
                      </a:endParaRPr>
                    </a:p>
                  </a:txBody>
                  <a:tcP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noFill/>
                  </a:tcPr>
                </a:tc>
                <a:extLst>
                  <a:ext uri="{0D108BD9-81ED-4DB2-BD59-A6C34878D82A}">
                    <a16:rowId xmlns:a16="http://schemas.microsoft.com/office/drawing/2014/main" val="2629693131"/>
                  </a:ext>
                </a:extLst>
              </a:tr>
              <a:tr h="305871">
                <a:tc>
                  <a:txBody>
                    <a:bodyPr/>
                    <a:lstStyle/>
                    <a:p>
                      <a:pPr algn="ctr" rtl="1"/>
                      <a:r>
                        <a:rPr lang="fa-IR" sz="1200" b="1" dirty="0" smtClean="0">
                          <a:cs typeface="B Nazanin" panose="00000400000000000000" pitchFamily="2" charset="-78"/>
                        </a:rPr>
                        <a:t>3</a:t>
                      </a:r>
                      <a:endParaRPr lang="fa-IR" sz="1200" b="1" dirty="0">
                        <a:cs typeface="B Nazanin" panose="00000400000000000000" pitchFamily="2" charset="-78"/>
                      </a:endParaRPr>
                    </a:p>
                  </a:txBody>
                  <a:tcP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solidFill>
                      <a:srgbClr val="5BC1AC"/>
                    </a:solidFill>
                  </a:tcPr>
                </a:tc>
                <a:extLst>
                  <a:ext uri="{0D108BD9-81ED-4DB2-BD59-A6C34878D82A}">
                    <a16:rowId xmlns:a16="http://schemas.microsoft.com/office/drawing/2014/main" val="672816264"/>
                  </a:ext>
                </a:extLst>
              </a:tr>
              <a:tr h="305871">
                <a:tc>
                  <a:txBody>
                    <a:bodyPr/>
                    <a:lstStyle/>
                    <a:p>
                      <a:pPr algn="ctr" rtl="1"/>
                      <a:r>
                        <a:rPr lang="fa-IR" sz="1200" b="1" dirty="0" smtClean="0">
                          <a:cs typeface="B Nazanin" panose="00000400000000000000" pitchFamily="2" charset="-78"/>
                        </a:rPr>
                        <a:t>4</a:t>
                      </a:r>
                      <a:endParaRPr lang="fa-IR" sz="1200" b="1" dirty="0">
                        <a:cs typeface="B Nazanin" panose="00000400000000000000" pitchFamily="2" charset="-78"/>
                      </a:endParaRPr>
                    </a:p>
                  </a:txBody>
                  <a:tcP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oFill/>
                  </a:tcPr>
                </a:tc>
                <a:extLst>
                  <a:ext uri="{0D108BD9-81ED-4DB2-BD59-A6C34878D82A}">
                    <a16:rowId xmlns:a16="http://schemas.microsoft.com/office/drawing/2014/main" val="2569372643"/>
                  </a:ext>
                </a:extLst>
              </a:tr>
              <a:tr h="305871">
                <a:tc>
                  <a:txBody>
                    <a:bodyPr/>
                    <a:lstStyle/>
                    <a:p>
                      <a:pPr algn="ctr" rtl="1"/>
                      <a:r>
                        <a:rPr lang="fa-IR" sz="1200" b="1" dirty="0" smtClean="0">
                          <a:cs typeface="B Nazanin" panose="00000400000000000000" pitchFamily="2" charset="-78"/>
                        </a:rPr>
                        <a:t>5</a:t>
                      </a:r>
                      <a:endParaRPr lang="fa-IR" sz="1200" b="1" dirty="0">
                        <a:cs typeface="B Nazanin" panose="00000400000000000000" pitchFamily="2" charset="-78"/>
                      </a:endParaRPr>
                    </a:p>
                  </a:txBody>
                  <a:tcP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solidFill>
                      <a:srgbClr val="5BC1AC"/>
                    </a:solidFill>
                  </a:tcPr>
                </a:tc>
                <a:extLst>
                  <a:ext uri="{0D108BD9-81ED-4DB2-BD59-A6C34878D82A}">
                    <a16:rowId xmlns:a16="http://schemas.microsoft.com/office/drawing/2014/main" val="189481775"/>
                  </a:ext>
                </a:extLst>
              </a:tr>
              <a:tr h="305871">
                <a:tc>
                  <a:txBody>
                    <a:bodyPr/>
                    <a:lstStyle/>
                    <a:p>
                      <a:pPr algn="ctr" rtl="1"/>
                      <a:r>
                        <a:rPr lang="fa-IR" sz="1200" b="1" dirty="0" smtClean="0">
                          <a:cs typeface="B Nazanin" panose="00000400000000000000" pitchFamily="2" charset="-78"/>
                        </a:rPr>
                        <a:t>6</a:t>
                      </a:r>
                      <a:endParaRPr lang="fa-IR" sz="1200" b="1" dirty="0">
                        <a:cs typeface="B Nazanin" panose="00000400000000000000" pitchFamily="2" charset="-78"/>
                      </a:endParaRPr>
                    </a:p>
                  </a:txBody>
                  <a:tcP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oFill/>
                  </a:tcPr>
                </a:tc>
                <a:extLst>
                  <a:ext uri="{0D108BD9-81ED-4DB2-BD59-A6C34878D82A}">
                    <a16:rowId xmlns:a16="http://schemas.microsoft.com/office/drawing/2014/main" val="306879376"/>
                  </a:ext>
                </a:extLst>
              </a:tr>
              <a:tr h="305871">
                <a:tc>
                  <a:txBody>
                    <a:bodyPr/>
                    <a:lstStyle/>
                    <a:p>
                      <a:pPr algn="ctr" rtl="1"/>
                      <a:r>
                        <a:rPr lang="fa-IR" sz="1200" b="1" dirty="0" smtClean="0">
                          <a:cs typeface="B Nazanin" panose="00000400000000000000" pitchFamily="2" charset="-78"/>
                        </a:rPr>
                        <a:t>7</a:t>
                      </a:r>
                      <a:endParaRPr lang="fa-IR" sz="1200" b="1" dirty="0">
                        <a:cs typeface="B Nazanin" panose="00000400000000000000" pitchFamily="2" charset="-78"/>
                      </a:endParaRPr>
                    </a:p>
                  </a:txBody>
                  <a:tcP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extLst>
                  <a:ext uri="{0D108BD9-81ED-4DB2-BD59-A6C34878D82A}">
                    <a16:rowId xmlns:a16="http://schemas.microsoft.com/office/drawing/2014/main" val="2307091178"/>
                  </a:ext>
                </a:extLst>
              </a:tr>
              <a:tr h="305871">
                <a:tc>
                  <a:txBody>
                    <a:bodyPr/>
                    <a:lstStyle/>
                    <a:p>
                      <a:pPr algn="ctr" rtl="1"/>
                      <a:r>
                        <a:rPr lang="fa-IR" sz="1200" b="1" dirty="0" smtClean="0">
                          <a:cs typeface="B Nazanin" panose="00000400000000000000" pitchFamily="2" charset="-78"/>
                        </a:rPr>
                        <a:t>8</a:t>
                      </a:r>
                      <a:endParaRPr lang="fa-IR" sz="1200" b="1" dirty="0">
                        <a:cs typeface="B Nazanin" panose="00000400000000000000" pitchFamily="2" charset="-78"/>
                      </a:endParaRPr>
                    </a:p>
                  </a:txBody>
                  <a:tcP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oFill/>
                  </a:tcPr>
                </a:tc>
                <a:extLst>
                  <a:ext uri="{0D108BD9-81ED-4DB2-BD59-A6C34878D82A}">
                    <a16:rowId xmlns:a16="http://schemas.microsoft.com/office/drawing/2014/main" val="1371849255"/>
                  </a:ext>
                </a:extLst>
              </a:tr>
              <a:tr h="305871">
                <a:tc>
                  <a:txBody>
                    <a:bodyPr/>
                    <a:lstStyle/>
                    <a:p>
                      <a:pPr algn="ctr" rtl="1"/>
                      <a:r>
                        <a:rPr lang="fa-IR" sz="1200" b="1" dirty="0" smtClean="0">
                          <a:cs typeface="B Nazanin" panose="00000400000000000000" pitchFamily="2" charset="-78"/>
                        </a:rPr>
                        <a:t>9</a:t>
                      </a:r>
                      <a:endParaRPr lang="fa-IR" sz="1200" b="1" dirty="0">
                        <a:cs typeface="B Nazanin" panose="00000400000000000000" pitchFamily="2" charset="-78"/>
                      </a:endParaRPr>
                    </a:p>
                  </a:txBody>
                  <a:tcP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solidFill>
                      <a:srgbClr val="5BC1AC"/>
                    </a:solidFill>
                  </a:tcPr>
                </a:tc>
                <a:extLst>
                  <a:ext uri="{0D108BD9-81ED-4DB2-BD59-A6C34878D82A}">
                    <a16:rowId xmlns:a16="http://schemas.microsoft.com/office/drawing/2014/main" val="323778043"/>
                  </a:ext>
                </a:extLst>
              </a:tr>
              <a:tr h="305871">
                <a:tc>
                  <a:txBody>
                    <a:bodyPr/>
                    <a:lstStyle/>
                    <a:p>
                      <a:pPr algn="ctr" rtl="1"/>
                      <a:r>
                        <a:rPr lang="fa-IR" sz="1200" b="1" dirty="0" smtClean="0">
                          <a:cs typeface="B Nazanin" panose="00000400000000000000" pitchFamily="2" charset="-78"/>
                        </a:rPr>
                        <a:t>10</a:t>
                      </a:r>
                      <a:endParaRPr lang="fa-IR" sz="1200" b="1" dirty="0">
                        <a:cs typeface="B Nazanin" panose="00000400000000000000" pitchFamily="2" charset="-78"/>
                      </a:endParaRPr>
                    </a:p>
                  </a:txBody>
                  <a:tcP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noFill/>
                  </a:tcPr>
                </a:tc>
                <a:extLst>
                  <a:ext uri="{0D108BD9-81ED-4DB2-BD59-A6C34878D82A}">
                    <a16:rowId xmlns:a16="http://schemas.microsoft.com/office/drawing/2014/main" val="2146772464"/>
                  </a:ext>
                </a:extLst>
              </a:tr>
              <a:tr h="305871">
                <a:tc>
                  <a:txBody>
                    <a:bodyPr/>
                    <a:lstStyle/>
                    <a:p>
                      <a:pPr algn="ctr" rtl="1"/>
                      <a:r>
                        <a:rPr lang="fa-IR" sz="1200" b="1" dirty="0" smtClean="0">
                          <a:cs typeface="B Nazanin" panose="00000400000000000000" pitchFamily="2" charset="-78"/>
                        </a:rPr>
                        <a:t>11</a:t>
                      </a:r>
                      <a:endParaRPr lang="fa-IR" sz="1200" b="1" dirty="0">
                        <a:cs typeface="B Nazanin" panose="00000400000000000000" pitchFamily="2" charset="-78"/>
                      </a:endParaRPr>
                    </a:p>
                  </a:txBody>
                  <a:tcPr>
                    <a:solidFill>
                      <a:srgbClr val="5BC1AC"/>
                    </a:solidFill>
                  </a:tcPr>
                </a:tc>
                <a:tc>
                  <a:txBody>
                    <a:bodyPr/>
                    <a:lstStyle/>
                    <a:p>
                      <a:pPr algn="ctr" rtl="1">
                        <a:lnSpc>
                          <a:spcPct val="115000"/>
                        </a:lnSpc>
                        <a:spcAft>
                          <a:spcPts val="0"/>
                        </a:spcAft>
                      </a:pPr>
                      <a:endParaRPr lang="en-US" sz="1200" b="1">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extLst>
                  <a:ext uri="{0D108BD9-81ED-4DB2-BD59-A6C34878D82A}">
                    <a16:rowId xmlns:a16="http://schemas.microsoft.com/office/drawing/2014/main" val="3400197349"/>
                  </a:ext>
                </a:extLst>
              </a:tr>
              <a:tr h="305871">
                <a:tc>
                  <a:txBody>
                    <a:bodyPr/>
                    <a:lstStyle/>
                    <a:p>
                      <a:pPr algn="ctr" rtl="1"/>
                      <a:r>
                        <a:rPr lang="fa-IR" sz="1200" b="1" dirty="0" smtClean="0">
                          <a:cs typeface="B Nazanin" panose="00000400000000000000" pitchFamily="2" charset="-78"/>
                        </a:rPr>
                        <a:t>12</a:t>
                      </a:r>
                      <a:endParaRPr lang="fa-IR" sz="1200" b="1" dirty="0">
                        <a:cs typeface="B Nazanin" panose="00000400000000000000" pitchFamily="2" charset="-78"/>
                      </a:endParaRPr>
                    </a:p>
                  </a:txBody>
                  <a:tcP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oFill/>
                  </a:tcPr>
                </a:tc>
                <a:extLst>
                  <a:ext uri="{0D108BD9-81ED-4DB2-BD59-A6C34878D82A}">
                    <a16:rowId xmlns:a16="http://schemas.microsoft.com/office/drawing/2014/main" val="930590148"/>
                  </a:ext>
                </a:extLst>
              </a:tr>
              <a:tr h="305871">
                <a:tc>
                  <a:txBody>
                    <a:bodyPr/>
                    <a:lstStyle/>
                    <a:p>
                      <a:pPr algn="ctr" rtl="1"/>
                      <a:r>
                        <a:rPr lang="fa-IR" sz="1200" dirty="0" smtClean="0">
                          <a:cs typeface="B Nazanin" panose="00000400000000000000" pitchFamily="2" charset="-78"/>
                        </a:rPr>
                        <a:t>13</a:t>
                      </a:r>
                      <a:endParaRPr lang="fa-IR" sz="1200" dirty="0">
                        <a:cs typeface="B Nazanin" panose="00000400000000000000" pitchFamily="2" charset="-78"/>
                      </a:endParaRPr>
                    </a:p>
                  </a:txBody>
                  <a:tcPr>
                    <a:solidFill>
                      <a:srgbClr val="5BC1AC"/>
                    </a:solidFill>
                  </a:tcPr>
                </a:tc>
                <a:tc>
                  <a:txBody>
                    <a:bodyPr/>
                    <a:lstStyle/>
                    <a:p>
                      <a:pPr algn="ctr" rtl="1">
                        <a:lnSpc>
                          <a:spcPct val="115000"/>
                        </a:lnSpc>
                        <a:spcAft>
                          <a:spcPts val="0"/>
                        </a:spcAft>
                      </a:pPr>
                      <a:endParaRPr lang="en-US" sz="120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tc>
                  <a:txBody>
                    <a:bodyPr/>
                    <a:lstStyle/>
                    <a:p>
                      <a:pPr algn="ctr" rtl="1">
                        <a:lnSpc>
                          <a:spcPct val="115000"/>
                        </a:lnSpc>
                        <a:spcAft>
                          <a:spcPts val="0"/>
                        </a:spcAft>
                      </a:pPr>
                      <a:endParaRPr lang="en-US" sz="1200" dirty="0">
                        <a:effectLst/>
                        <a:latin typeface="+mn-lt"/>
                        <a:ea typeface="Calibri" panose="020F0502020204030204" pitchFamily="34" charset="0"/>
                        <a:cs typeface="B Nazanin" panose="00000400000000000000" pitchFamily="2" charset="-78"/>
                      </a:endParaRPr>
                    </a:p>
                  </a:txBody>
                  <a:tcPr marL="68580" marR="68580" marT="0" marB="0">
                    <a:solidFill>
                      <a:srgbClr val="5BC1AC"/>
                    </a:solidFill>
                  </a:tcPr>
                </a:tc>
                <a:extLst>
                  <a:ext uri="{0D108BD9-81ED-4DB2-BD59-A6C34878D82A}">
                    <a16:rowId xmlns:a16="http://schemas.microsoft.com/office/drawing/2014/main" val="3390177263"/>
                  </a:ext>
                </a:extLst>
              </a:tr>
            </a:tbl>
          </a:graphicData>
        </a:graphic>
      </p:graphicFrame>
    </p:spTree>
    <p:extLst>
      <p:ext uri="{BB962C8B-B14F-4D97-AF65-F5344CB8AC3E}">
        <p14:creationId xmlns:p14="http://schemas.microsoft.com/office/powerpoint/2010/main" val="5050660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57F1E4F-1CFF-5643-939E-02111984F565}" type="slidenum">
              <a:rPr lang="en-US" smtClean="0">
                <a:solidFill>
                  <a:srgbClr val="5BC1AC"/>
                </a:solidFill>
                <a:cs typeface="B Nazanin" panose="00000400000000000000" pitchFamily="2" charset="-78"/>
              </a:rPr>
              <a:t>19</a:t>
            </a:fld>
            <a:endParaRPr lang="en-US" dirty="0">
              <a:solidFill>
                <a:srgbClr val="5BC1AC"/>
              </a:solidFill>
              <a:cs typeface="B Nazanin" panose="00000400000000000000" pitchFamily="2" charset="-78"/>
            </a:endParaRPr>
          </a:p>
        </p:txBody>
      </p:sp>
      <p:sp>
        <p:nvSpPr>
          <p:cNvPr id="2" name="Title 1"/>
          <p:cNvSpPr>
            <a:spLocks noGrp="1"/>
          </p:cNvSpPr>
          <p:nvPr>
            <p:ph type="title" idx="4294967295"/>
          </p:nvPr>
        </p:nvSpPr>
        <p:spPr>
          <a:xfrm>
            <a:off x="4202113" y="307975"/>
            <a:ext cx="7989887" cy="1184275"/>
          </a:xfrm>
        </p:spPr>
        <p:txBody>
          <a:bodyPr>
            <a:normAutofit/>
          </a:bodyPr>
          <a:lstStyle/>
          <a:p>
            <a:r>
              <a:rPr lang="fa-IR" sz="3600" dirty="0">
                <a:solidFill>
                  <a:srgbClr val="532971"/>
                </a:solidFill>
                <a:cs typeface="B Titr" panose="00000700000000000000" pitchFamily="2" charset="-78"/>
              </a:rPr>
              <a:t>لایه دوم </a:t>
            </a:r>
            <a:r>
              <a:rPr lang="fa-IR" sz="3600" dirty="0" smtClean="0">
                <a:solidFill>
                  <a:srgbClr val="532971"/>
                </a:solidFill>
                <a:cs typeface="B Titr" panose="00000700000000000000" pitchFamily="2" charset="-78"/>
              </a:rPr>
              <a:t>سهامداران؛ شرکت 3 .......</a:t>
            </a:r>
            <a:endParaRPr lang="fa-IR" sz="3600" dirty="0">
              <a:solidFill>
                <a:srgbClr val="532971"/>
              </a:solidFill>
              <a:cs typeface="B Titr" panose="00000700000000000000" pitchFamily="2" charset="-78"/>
            </a:endParaRPr>
          </a:p>
        </p:txBody>
      </p:sp>
      <p:graphicFrame>
        <p:nvGraphicFramePr>
          <p:cNvPr id="11" name="Table 10"/>
          <p:cNvGraphicFramePr>
            <a:graphicFrameLocks noGrp="1"/>
          </p:cNvGraphicFramePr>
          <p:nvPr>
            <p:extLst>
              <p:ext uri="{D42A27DB-BD31-4B8C-83A1-F6EECF244321}">
                <p14:modId xmlns:p14="http://schemas.microsoft.com/office/powerpoint/2010/main" val="2989333962"/>
              </p:ext>
            </p:extLst>
          </p:nvPr>
        </p:nvGraphicFramePr>
        <p:xfrm>
          <a:off x="2448232" y="1865595"/>
          <a:ext cx="7865806" cy="2180620"/>
        </p:xfrm>
        <a:graphic>
          <a:graphicData uri="http://schemas.openxmlformats.org/drawingml/2006/table">
            <a:tbl>
              <a:tblPr rtl="1"/>
              <a:tblGrid>
                <a:gridCol w="932245">
                  <a:extLst>
                    <a:ext uri="{9D8B030D-6E8A-4147-A177-3AD203B41FA5}">
                      <a16:colId xmlns:a16="http://schemas.microsoft.com/office/drawing/2014/main" val="3792661143"/>
                    </a:ext>
                  </a:extLst>
                </a:gridCol>
                <a:gridCol w="2913261">
                  <a:extLst>
                    <a:ext uri="{9D8B030D-6E8A-4147-A177-3AD203B41FA5}">
                      <a16:colId xmlns:a16="http://schemas.microsoft.com/office/drawing/2014/main" val="1086602362"/>
                    </a:ext>
                  </a:extLst>
                </a:gridCol>
                <a:gridCol w="1786799">
                  <a:extLst>
                    <a:ext uri="{9D8B030D-6E8A-4147-A177-3AD203B41FA5}">
                      <a16:colId xmlns:a16="http://schemas.microsoft.com/office/drawing/2014/main" val="2894439722"/>
                    </a:ext>
                  </a:extLst>
                </a:gridCol>
                <a:gridCol w="2233501">
                  <a:extLst>
                    <a:ext uri="{9D8B030D-6E8A-4147-A177-3AD203B41FA5}">
                      <a16:colId xmlns:a16="http://schemas.microsoft.com/office/drawing/2014/main" val="1012892730"/>
                    </a:ext>
                  </a:extLst>
                </a:gridCol>
              </a:tblGrid>
              <a:tr h="454812">
                <a:tc>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ردیف</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سهامدار</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درصد سهام</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مبلغ سهام (میلیون ریال)</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extLst>
                  <a:ext uri="{0D108BD9-81ED-4DB2-BD59-A6C34878D82A}">
                    <a16:rowId xmlns:a16="http://schemas.microsoft.com/office/drawing/2014/main" val="3316106205"/>
                  </a:ext>
                </a:extLst>
              </a:tr>
              <a:tr h="337187">
                <a:tc>
                  <a:txBody>
                    <a:bodyPr/>
                    <a:lstStyle/>
                    <a:p>
                      <a:pPr algn="ctr" rtl="0" fontAlgn="ctr"/>
                      <a:r>
                        <a:rPr lang="en-US" sz="2000" b="0" i="0" u="none" strike="noStrike" dirty="0">
                          <a:solidFill>
                            <a:srgbClr val="000000"/>
                          </a:solidFill>
                          <a:effectLst/>
                          <a:latin typeface="B Nazanin" panose="00000400000000000000" pitchFamily="2" charset="-78"/>
                          <a:cs typeface="B Nazanin" panose="00000400000000000000" pitchFamily="2" charset="-78"/>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1"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w="1270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a:noFill/>
                    </a:lnR>
                    <a:lnT>
                      <a:noFill/>
                    </a:lnT>
                    <a:lnB w="12700" cap="flat" cmpd="sng" algn="ctr">
                      <a:solidFill>
                        <a:srgbClr val="FFFFFF"/>
                      </a:solidFill>
                      <a:prstDash val="solid"/>
                      <a:round/>
                      <a:headEnd type="none" w="med" len="med"/>
                      <a:tailEnd type="none" w="med" len="med"/>
                    </a:lnB>
                    <a:solidFill>
                      <a:srgbClr val="5BC1AC"/>
                    </a:solidFill>
                  </a:tcPr>
                </a:tc>
                <a:extLst>
                  <a:ext uri="{0D108BD9-81ED-4DB2-BD59-A6C34878D82A}">
                    <a16:rowId xmlns:a16="http://schemas.microsoft.com/office/drawing/2014/main" val="2314228165"/>
                  </a:ext>
                </a:extLst>
              </a:tr>
              <a:tr h="329347">
                <a:tc>
                  <a:txBody>
                    <a:bodyPr/>
                    <a:lstStyle/>
                    <a:p>
                      <a:pPr algn="ctr" rtl="0" fontAlgn="ctr"/>
                      <a:r>
                        <a:rPr lang="en-US" sz="2000" b="0" i="0" u="none" strike="noStrike" dirty="0">
                          <a:solidFill>
                            <a:srgbClr val="000000"/>
                          </a:solidFill>
                          <a:effectLst/>
                          <a:latin typeface="B Nazanin" panose="00000400000000000000" pitchFamily="2" charset="-78"/>
                          <a:cs typeface="B Nazanin" panose="00000400000000000000" pitchFamily="2" charset="-78"/>
                        </a:rPr>
                        <a:t>2</a:t>
                      </a:r>
                    </a:p>
                  </a:txBody>
                  <a:tcPr marL="9525" marR="9525" marT="9525" marB="0" anchor="ctr">
                    <a:lnL>
                      <a:noFill/>
                    </a:lnL>
                    <a:lnR>
                      <a:noFill/>
                    </a:lnR>
                    <a:lnT>
                      <a:noFill/>
                    </a:lnT>
                    <a:lnB>
                      <a:noFill/>
                    </a:lnB>
                    <a:noFill/>
                  </a:tcPr>
                </a:tc>
                <a:tc>
                  <a:txBody>
                    <a:bodyPr/>
                    <a:lstStyle/>
                    <a:p>
                      <a:pPr algn="ctr" rtl="1" fontAlgn="ctr"/>
                      <a:endParaRPr lang="fa-IR" sz="1600" b="0"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a:noFill/>
                    </a:lnT>
                    <a:lnB>
                      <a:noFill/>
                    </a:lnB>
                  </a:tcPr>
                </a:tc>
                <a:tc>
                  <a:txBody>
                    <a:bodyPr/>
                    <a:lstStyle/>
                    <a:p>
                      <a:pPr algn="ctr" rtl="1"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w="12700" cap="flat" cmpd="sng" algn="ctr">
                      <a:solidFill>
                        <a:srgbClr val="FFFFFF"/>
                      </a:solidFill>
                      <a:prstDash val="solid"/>
                      <a:round/>
                      <a:headEnd type="none" w="med" len="med"/>
                      <a:tailEnd type="none" w="med" len="med"/>
                    </a:lnR>
                    <a:lnT>
                      <a:noFill/>
                    </a:lnT>
                    <a:lnB>
                      <a:noFill/>
                    </a:lnB>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2068194980"/>
                  </a:ext>
                </a:extLst>
              </a:tr>
              <a:tr h="337187">
                <a:tc>
                  <a:txBody>
                    <a:bodyPr/>
                    <a:lstStyle/>
                    <a:p>
                      <a:pPr algn="ctr" rtl="0" fontAlgn="ctr"/>
                      <a:r>
                        <a:rPr lang="en-US" sz="2000" b="0" i="0" u="none" strike="noStrike" dirty="0">
                          <a:solidFill>
                            <a:srgbClr val="000000"/>
                          </a:solidFill>
                          <a:effectLst/>
                          <a:latin typeface="B Nazanin" panose="00000400000000000000" pitchFamily="2" charset="-78"/>
                          <a:cs typeface="B Nazanin" panose="00000400000000000000" pitchFamily="2" charset="-78"/>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1" fontAlgn="ctr"/>
                      <a:endParaRPr lang="fa-IR" sz="1600" b="0"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1" fontAlgn="ctr"/>
                      <a:endParaRPr lang="en-US"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C1AC"/>
                    </a:solidFill>
                  </a:tcPr>
                </a:tc>
                <a:extLst>
                  <a:ext uri="{0D108BD9-81ED-4DB2-BD59-A6C34878D82A}">
                    <a16:rowId xmlns:a16="http://schemas.microsoft.com/office/drawing/2014/main" val="2281823273"/>
                  </a:ext>
                </a:extLst>
              </a:tr>
              <a:tr h="297980">
                <a:tc>
                  <a:txBody>
                    <a:bodyPr/>
                    <a:lstStyle/>
                    <a:p>
                      <a:pPr algn="ctr" rtl="0" fontAlgn="ctr"/>
                      <a:r>
                        <a:rPr lang="en-US" sz="2000" b="0" i="0" u="none" strike="noStrike" dirty="0">
                          <a:solidFill>
                            <a:srgbClr val="000000"/>
                          </a:solidFill>
                          <a:effectLst/>
                          <a:latin typeface="B Nazanin" panose="00000400000000000000" pitchFamily="2" charset="-78"/>
                          <a:cs typeface="B Nazanin" panose="00000400000000000000" pitchFamily="2" charset="-78"/>
                        </a:rPr>
                        <a:t>4</a:t>
                      </a: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ctr" rtl="1" fontAlgn="ctr"/>
                      <a:endParaRPr lang="fa-IR" sz="1600" b="0"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1" fontAlgn="ctr"/>
                      <a:endParaRPr lang="en-US" sz="1600" b="0"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w="1270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549813699"/>
                  </a:ext>
                </a:extLst>
              </a:tr>
              <a:tr h="407762">
                <a:tc gridSpan="2">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جمع</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tc hMerge="1">
                  <a:txBody>
                    <a:bodyPr/>
                    <a:lstStyle/>
                    <a:p>
                      <a:endParaRPr lang="en-US"/>
                    </a:p>
                  </a:txBody>
                  <a:tcPr/>
                </a:tc>
                <a:tc>
                  <a:txBody>
                    <a:bodyPr/>
                    <a:lstStyle/>
                    <a:p>
                      <a:pPr algn="ctr" rtl="1" fontAlgn="ctr"/>
                      <a:endParaRPr lang="en-US" sz="2000" b="0" i="0" u="none" strike="noStrike" dirty="0">
                        <a:solidFill>
                          <a:srgbClr val="FFFFFF"/>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tc>
                  <a:txBody>
                    <a:bodyPr/>
                    <a:lstStyle/>
                    <a:p>
                      <a:pPr algn="ctr" rtl="1" fontAlgn="ctr"/>
                      <a:endParaRPr lang="en-US" sz="2000" b="0" i="0" u="none" strike="noStrike" dirty="0">
                        <a:solidFill>
                          <a:srgbClr val="FFFFFF"/>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extLst>
                  <a:ext uri="{0D108BD9-81ED-4DB2-BD59-A6C34878D82A}">
                    <a16:rowId xmlns:a16="http://schemas.microsoft.com/office/drawing/2014/main" val="1523816807"/>
                  </a:ext>
                </a:extLst>
              </a:tr>
            </a:tbl>
          </a:graphicData>
        </a:graphic>
      </p:graphicFrame>
      <p:sp>
        <p:nvSpPr>
          <p:cNvPr id="4" name="Rectangle 3"/>
          <p:cNvSpPr/>
          <p:nvPr/>
        </p:nvSpPr>
        <p:spPr>
          <a:xfrm>
            <a:off x="1251203" y="4419841"/>
            <a:ext cx="10259863" cy="2550698"/>
          </a:xfrm>
          <a:prstGeom prst="rect">
            <a:avLst/>
          </a:prstGeom>
        </p:spPr>
        <p:txBody>
          <a:bodyPr wrap="square">
            <a:spAutoFit/>
          </a:bodyPr>
          <a:lstStyle/>
          <a:p>
            <a:pPr marL="285750" indent="-285750" algn="r" rtl="1">
              <a:lnSpc>
                <a:spcPct val="150000"/>
              </a:lnSpc>
              <a:buFont typeface="Wingdings" panose="05000000000000000000" pitchFamily="2" charset="2"/>
              <a:buChar char="v"/>
            </a:pPr>
            <a:r>
              <a:rPr lang="fa-IR" dirty="0">
                <a:solidFill>
                  <a:srgbClr val="532971"/>
                </a:solidFill>
                <a:latin typeface="IRANSans"/>
                <a:cs typeface="B Nazanin" panose="00000400000000000000" pitchFamily="2" charset="-78"/>
              </a:rPr>
              <a:t>رزومه مختصر از شرکت ......</a:t>
            </a:r>
          </a:p>
          <a:p>
            <a:pPr marL="285750" indent="-285750" algn="r" rtl="1">
              <a:lnSpc>
                <a:spcPct val="150000"/>
              </a:lnSpc>
              <a:buFont typeface="Wingdings" panose="05000000000000000000" pitchFamily="2" charset="2"/>
              <a:buChar char="v"/>
            </a:pPr>
            <a:r>
              <a:rPr lang="fa-IR" dirty="0">
                <a:solidFill>
                  <a:srgbClr val="532971"/>
                </a:solidFill>
                <a:latin typeface="IRANSans"/>
                <a:cs typeface="B Nazanin" panose="00000400000000000000" pitchFamily="2" charset="-78"/>
              </a:rPr>
              <a:t>سال تاسیس</a:t>
            </a:r>
          </a:p>
          <a:p>
            <a:pPr marL="285750" indent="-285750" algn="r" rtl="1">
              <a:lnSpc>
                <a:spcPct val="150000"/>
              </a:lnSpc>
              <a:buFont typeface="Wingdings" panose="05000000000000000000" pitchFamily="2" charset="2"/>
              <a:buChar char="v"/>
            </a:pPr>
            <a:r>
              <a:rPr lang="fa-IR" dirty="0">
                <a:solidFill>
                  <a:srgbClr val="532971"/>
                </a:solidFill>
                <a:latin typeface="IRANSans"/>
                <a:cs typeface="B Nazanin" panose="00000400000000000000" pitchFamily="2" charset="-78"/>
              </a:rPr>
              <a:t>سرمایه شرکت در حال حاضر </a:t>
            </a:r>
          </a:p>
          <a:p>
            <a:pPr marL="285750" indent="-285750" algn="r" rtl="1">
              <a:lnSpc>
                <a:spcPct val="150000"/>
              </a:lnSpc>
              <a:buFont typeface="Wingdings" panose="05000000000000000000" pitchFamily="2" charset="2"/>
              <a:buChar char="v"/>
            </a:pPr>
            <a:r>
              <a:rPr lang="fa-IR" dirty="0">
                <a:solidFill>
                  <a:srgbClr val="532971"/>
                </a:solidFill>
                <a:latin typeface="IRANSans"/>
                <a:cs typeface="B Nazanin" panose="00000400000000000000" pitchFamily="2" charset="-78"/>
              </a:rPr>
              <a:t>افتخارات</a:t>
            </a:r>
          </a:p>
          <a:p>
            <a:pPr marL="285750" indent="-285750" algn="r" rtl="1">
              <a:lnSpc>
                <a:spcPct val="150000"/>
              </a:lnSpc>
              <a:buFont typeface="Wingdings" panose="05000000000000000000" pitchFamily="2" charset="2"/>
              <a:buChar char="v"/>
            </a:pPr>
            <a:r>
              <a:rPr lang="fa-IR" dirty="0">
                <a:solidFill>
                  <a:srgbClr val="532971"/>
                </a:solidFill>
                <a:latin typeface="IRANSans"/>
                <a:cs typeface="B Nazanin" panose="00000400000000000000" pitchFamily="2" charset="-78"/>
              </a:rPr>
              <a:t>گزارش مختصر عملکرد، فروش و اشتغالزایی</a:t>
            </a:r>
          </a:p>
          <a:p>
            <a:pPr marL="285750" indent="-285750" algn="r" rtl="1">
              <a:lnSpc>
                <a:spcPct val="150000"/>
              </a:lnSpc>
              <a:buFont typeface="Wingdings" panose="05000000000000000000" pitchFamily="2" charset="2"/>
              <a:buChar char="v"/>
            </a:pPr>
            <a:r>
              <a:rPr lang="fa-IR" dirty="0">
                <a:solidFill>
                  <a:srgbClr val="532971"/>
                </a:solidFill>
                <a:latin typeface="IRANSans"/>
                <a:cs typeface="B Nazanin" panose="00000400000000000000" pitchFamily="2" charset="-78"/>
              </a:rPr>
              <a:t>اگر دانش بنیان / خلاق /... است ، بیان شود</a:t>
            </a:r>
            <a:endParaRPr lang="fa-IR" dirty="0">
              <a:solidFill>
                <a:srgbClr val="532971"/>
              </a:solidFill>
              <a:cs typeface="B Nazanin" panose="00000400000000000000" pitchFamily="2" charset="-78"/>
            </a:endParaRPr>
          </a:p>
        </p:txBody>
      </p:sp>
    </p:spTree>
    <p:extLst>
      <p:ext uri="{BB962C8B-B14F-4D97-AF65-F5344CB8AC3E}">
        <p14:creationId xmlns:p14="http://schemas.microsoft.com/office/powerpoint/2010/main" val="836002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193532" y="1449238"/>
            <a:ext cx="9962148" cy="4837261"/>
          </a:xfrm>
        </p:spPr>
        <p:txBody>
          <a:bodyPr>
            <a:noAutofit/>
          </a:bodyPr>
          <a:lstStyle/>
          <a:p>
            <a:pPr algn="just" rtl="1">
              <a:lnSpc>
                <a:spcPct val="150000"/>
              </a:lnSpc>
            </a:pPr>
            <a:r>
              <a:rPr lang="fa-IR" sz="2000" b="0" dirty="0" smtClean="0">
                <a:solidFill>
                  <a:schemeClr val="accent6">
                    <a:lumMod val="75000"/>
                  </a:schemeClr>
                </a:solidFill>
              </a:rPr>
              <a:t>؟؟؟؟؟؟؟؟؟؟؟؟</a:t>
            </a:r>
            <a:endParaRPr lang="fa-IR" sz="2000" dirty="0"/>
          </a:p>
          <a:p>
            <a:pPr algn="just" rtl="1">
              <a:lnSpc>
                <a:spcPct val="150000"/>
              </a:lnSpc>
            </a:pPr>
            <a:endParaRPr lang="fa-IR" sz="2000" dirty="0"/>
          </a:p>
          <a:p>
            <a:pPr algn="just" rtl="1">
              <a:lnSpc>
                <a:spcPct val="150000"/>
              </a:lnSpc>
            </a:pPr>
            <a:endParaRPr lang="fa-IR" sz="2000" b="0" dirty="0" smtClean="0"/>
          </a:p>
        </p:txBody>
      </p:sp>
      <p:sp>
        <p:nvSpPr>
          <p:cNvPr id="3" name="Slide Number Placeholder 2"/>
          <p:cNvSpPr>
            <a:spLocks noGrp="1"/>
          </p:cNvSpPr>
          <p:nvPr>
            <p:ph type="sldNum" sz="quarter" idx="12"/>
          </p:nvPr>
        </p:nvSpPr>
        <p:spPr/>
        <p:txBody>
          <a:bodyPr/>
          <a:lstStyle/>
          <a:p>
            <a:fld id="{D57F1E4F-1CFF-5643-939E-02111984F565}" type="slidenum">
              <a:rPr lang="en-US" smtClean="0"/>
              <a:pPr/>
              <a:t>2</a:t>
            </a:fld>
            <a:endParaRPr lang="en-US" dirty="0"/>
          </a:p>
        </p:txBody>
      </p:sp>
      <p:sp>
        <p:nvSpPr>
          <p:cNvPr id="2" name="Title 1"/>
          <p:cNvSpPr>
            <a:spLocks noGrp="1"/>
          </p:cNvSpPr>
          <p:nvPr>
            <p:ph type="title"/>
          </p:nvPr>
        </p:nvSpPr>
        <p:spPr/>
        <p:txBody>
          <a:bodyPr>
            <a:normAutofit/>
          </a:bodyPr>
          <a:lstStyle/>
          <a:p>
            <a:pPr algn="r" rtl="1"/>
            <a:r>
              <a:rPr lang="fa-IR" sz="3600" b="1" spc="-50" dirty="0" smtClean="0">
                <a:solidFill>
                  <a:srgbClr val="532971"/>
                </a:solidFill>
                <a:cs typeface="B Titr" panose="00000700000000000000" pitchFamily="2" charset="-78"/>
              </a:rPr>
              <a:t>چرا تاسیس این صندوق لازم و مهم است؟</a:t>
            </a:r>
            <a:br>
              <a:rPr lang="fa-IR" sz="3600" b="1" spc="-50" dirty="0" smtClean="0">
                <a:solidFill>
                  <a:srgbClr val="532971"/>
                </a:solidFill>
                <a:cs typeface="B Titr" panose="00000700000000000000" pitchFamily="2" charset="-78"/>
              </a:rPr>
            </a:br>
            <a:r>
              <a:rPr lang="fa-IR" sz="3600" b="1" spc="-50" dirty="0" smtClean="0">
                <a:solidFill>
                  <a:srgbClr val="532971"/>
                </a:solidFill>
                <a:cs typeface="B Titr" panose="00000700000000000000" pitchFamily="2" charset="-78"/>
              </a:rPr>
              <a:t> </a:t>
            </a:r>
            <a:endParaRPr lang="fa-IR" sz="3600" b="1" spc="-50" dirty="0">
              <a:solidFill>
                <a:srgbClr val="532971"/>
              </a:solidFill>
              <a:cs typeface="B Titr" panose="00000700000000000000" pitchFamily="2" charset="-78"/>
            </a:endParaRPr>
          </a:p>
        </p:txBody>
      </p:sp>
    </p:spTree>
    <p:extLst>
      <p:ext uri="{BB962C8B-B14F-4D97-AF65-F5344CB8AC3E}">
        <p14:creationId xmlns:p14="http://schemas.microsoft.com/office/powerpoint/2010/main" val="7041693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lgn="ctr"/>
            <a:fld id="{D57F1E4F-1CFF-5643-939E-02111984F565}" type="slidenum">
              <a:rPr lang="en-US" smtClean="0"/>
              <a:pPr algn="ctr"/>
              <a:t>20</a:t>
            </a:fld>
            <a:endParaRPr lang="en-US" dirty="0"/>
          </a:p>
        </p:txBody>
      </p:sp>
      <p:sp>
        <p:nvSpPr>
          <p:cNvPr id="2" name="Title 1"/>
          <p:cNvSpPr>
            <a:spLocks noGrp="1"/>
          </p:cNvSpPr>
          <p:nvPr>
            <p:ph type="title" idx="4294967295"/>
          </p:nvPr>
        </p:nvSpPr>
        <p:spPr>
          <a:xfrm>
            <a:off x="0" y="365125"/>
            <a:ext cx="10515600" cy="1325563"/>
          </a:xfrm>
        </p:spPr>
        <p:txBody>
          <a:bodyPr>
            <a:normAutofit/>
          </a:bodyPr>
          <a:lstStyle/>
          <a:p>
            <a:pPr algn="r" rtl="1"/>
            <a:r>
              <a:rPr lang="fa-IR" sz="3600" b="1" spc="-50" dirty="0">
                <a:solidFill>
                  <a:srgbClr val="99CB38">
                    <a:lumMod val="50000"/>
                  </a:srgbClr>
                </a:solidFill>
                <a:cs typeface="B Titr" panose="00000700000000000000" pitchFamily="2" charset="-78"/>
              </a:rPr>
              <a:t>لایه دوم سهامداران؛ </a:t>
            </a:r>
            <a:r>
              <a:rPr lang="fa-IR" sz="2000" b="1" spc="-50" dirty="0" smtClean="0">
                <a:solidFill>
                  <a:srgbClr val="99CB38">
                    <a:lumMod val="50000"/>
                  </a:srgbClr>
                </a:solidFill>
                <a:cs typeface="B Titr" panose="00000700000000000000" pitchFamily="2" charset="-78"/>
              </a:rPr>
              <a:t>درصورت دانش بنیان بودن این قسمت تکمیل گردد .</a:t>
            </a:r>
            <a:endParaRPr lang="fa-IR" sz="2000" b="1" spc="-50" dirty="0">
              <a:solidFill>
                <a:srgbClr val="99CB38">
                  <a:lumMod val="50000"/>
                </a:srgbClr>
              </a:solidFill>
              <a:cs typeface="B Titr" panose="00000700000000000000" pitchFamily="2" charset="-78"/>
            </a:endParaRPr>
          </a:p>
        </p:txBody>
      </p:sp>
      <p:sp>
        <p:nvSpPr>
          <p:cNvPr id="4" name="Content Placeholder 2"/>
          <p:cNvSpPr>
            <a:spLocks noGrp="1"/>
          </p:cNvSpPr>
          <p:nvPr>
            <p:ph idx="4294967295"/>
          </p:nvPr>
        </p:nvSpPr>
        <p:spPr>
          <a:xfrm>
            <a:off x="1768527" y="1342103"/>
            <a:ext cx="9764712" cy="2974975"/>
          </a:xfrm>
          <a:noFill/>
        </p:spPr>
        <p:txBody>
          <a:bodyPr>
            <a:noAutofit/>
          </a:bodyPr>
          <a:lstStyle/>
          <a:p>
            <a:pPr marL="0" indent="0" algn="r" rtl="1">
              <a:lnSpc>
                <a:spcPct val="200000"/>
              </a:lnSpc>
              <a:buNone/>
            </a:pPr>
            <a:r>
              <a:rPr lang="fa-IR" sz="1800" dirty="0">
                <a:cs typeface="B Nazanin" panose="00000400000000000000" pitchFamily="2" charset="-78"/>
              </a:rPr>
              <a:t>در حال حاضر این شرکت </a:t>
            </a:r>
            <a:r>
              <a:rPr lang="fa-IR" sz="1800" b="1" dirty="0">
                <a:cs typeface="B Nazanin" panose="00000400000000000000" pitchFamily="2" charset="-78"/>
              </a:rPr>
              <a:t>دارای </a:t>
            </a:r>
            <a:r>
              <a:rPr lang="fa-IR" sz="1800" b="1" dirty="0" smtClean="0">
                <a:cs typeface="B Nazanin" panose="00000400000000000000" pitchFamily="2" charset="-78"/>
              </a:rPr>
              <a:t>............. </a:t>
            </a:r>
            <a:r>
              <a:rPr lang="fa-IR" sz="1800" b="1" dirty="0">
                <a:cs typeface="B Nazanin" panose="00000400000000000000" pitchFamily="2" charset="-78"/>
              </a:rPr>
              <a:t>محصول دانش‌بنیان </a:t>
            </a:r>
            <a:r>
              <a:rPr lang="fa-IR" sz="1800" dirty="0">
                <a:cs typeface="B Nazanin" panose="00000400000000000000" pitchFamily="2" charset="-78"/>
              </a:rPr>
              <a:t>به شرح ذیل می‌باشد که اکثر آنها ذیل سرفصل </a:t>
            </a:r>
            <a:r>
              <a:rPr lang="fa-IR" sz="1800" dirty="0" smtClean="0">
                <a:cs typeface="B Nazanin" panose="00000400000000000000" pitchFamily="2" charset="-78"/>
              </a:rPr>
              <a:t>.................در </a:t>
            </a:r>
            <a:r>
              <a:rPr lang="fa-IR" sz="1800" dirty="0">
                <a:cs typeface="B Nazanin" panose="00000400000000000000" pitchFamily="2" charset="-78"/>
              </a:rPr>
              <a:t>دسته‌بندی ارائه شده توسط معاونت علمی و فناوری ریاست جمهوری قرار دارند</a:t>
            </a:r>
            <a:endParaRPr lang="fa-IR" sz="1800" b="0" dirty="0" smtClean="0">
              <a:cs typeface="B Nazanin" panose="00000400000000000000" pitchFamily="2" charset="-78"/>
            </a:endParaRPr>
          </a:p>
        </p:txBody>
      </p:sp>
      <p:graphicFrame>
        <p:nvGraphicFramePr>
          <p:cNvPr id="8" name="Table 7"/>
          <p:cNvGraphicFramePr>
            <a:graphicFrameLocks noGrp="1"/>
          </p:cNvGraphicFramePr>
          <p:nvPr>
            <p:extLst/>
          </p:nvPr>
        </p:nvGraphicFramePr>
        <p:xfrm>
          <a:off x="1645323" y="2141571"/>
          <a:ext cx="4470341" cy="4282194"/>
        </p:xfrm>
        <a:graphic>
          <a:graphicData uri="http://schemas.openxmlformats.org/drawingml/2006/table">
            <a:tbl>
              <a:tblPr rtl="1" firstRow="1" bandRow="1">
                <a:tableStyleId>{5C22544A-7EE6-4342-B048-85BDC9FD1C3A}</a:tableStyleId>
              </a:tblPr>
              <a:tblGrid>
                <a:gridCol w="698432">
                  <a:extLst>
                    <a:ext uri="{9D8B030D-6E8A-4147-A177-3AD203B41FA5}">
                      <a16:colId xmlns:a16="http://schemas.microsoft.com/office/drawing/2014/main" val="2173775997"/>
                    </a:ext>
                  </a:extLst>
                </a:gridCol>
                <a:gridCol w="2386337">
                  <a:extLst>
                    <a:ext uri="{9D8B030D-6E8A-4147-A177-3AD203B41FA5}">
                      <a16:colId xmlns:a16="http://schemas.microsoft.com/office/drawing/2014/main" val="4270117756"/>
                    </a:ext>
                  </a:extLst>
                </a:gridCol>
                <a:gridCol w="1385572">
                  <a:extLst>
                    <a:ext uri="{9D8B030D-6E8A-4147-A177-3AD203B41FA5}">
                      <a16:colId xmlns:a16="http://schemas.microsoft.com/office/drawing/2014/main" val="1467069413"/>
                    </a:ext>
                  </a:extLst>
                </a:gridCol>
              </a:tblGrid>
              <a:tr h="305871">
                <a:tc>
                  <a:txBody>
                    <a:bodyPr/>
                    <a:lstStyle/>
                    <a:p>
                      <a:pPr algn="ctr" rtl="1"/>
                      <a:r>
                        <a:rPr lang="fa-IR" sz="1200" dirty="0" smtClean="0">
                          <a:cs typeface="B Nazanin" panose="00000400000000000000" pitchFamily="2" charset="-78"/>
                        </a:rPr>
                        <a:t>ردیف </a:t>
                      </a:r>
                      <a:endParaRPr lang="fa-IR" sz="1200" dirty="0">
                        <a:cs typeface="B Nazanin" panose="00000400000000000000" pitchFamily="2" charset="-78"/>
                      </a:endParaRPr>
                    </a:p>
                  </a:txBody>
                  <a:tcPr>
                    <a:solidFill>
                      <a:srgbClr val="532971"/>
                    </a:solidFill>
                  </a:tcPr>
                </a:tc>
                <a:tc>
                  <a:txBody>
                    <a:bodyPr/>
                    <a:lstStyle/>
                    <a:p>
                      <a:pPr algn="ctr" rtl="1"/>
                      <a:r>
                        <a:rPr lang="fa-IR" sz="1200" dirty="0" smtClean="0">
                          <a:cs typeface="B Nazanin" panose="00000400000000000000" pitchFamily="2" charset="-78"/>
                        </a:rPr>
                        <a:t>نام محصول</a:t>
                      </a:r>
                      <a:endParaRPr lang="fa-IR" sz="1200" dirty="0">
                        <a:cs typeface="B Nazanin" panose="00000400000000000000" pitchFamily="2" charset="-78"/>
                      </a:endParaRPr>
                    </a:p>
                  </a:txBody>
                  <a:tcPr>
                    <a:solidFill>
                      <a:srgbClr val="532971"/>
                    </a:solidFill>
                  </a:tcPr>
                </a:tc>
                <a:tc>
                  <a:txBody>
                    <a:bodyPr/>
                    <a:lstStyle/>
                    <a:p>
                      <a:pPr algn="ctr" rtl="1"/>
                      <a:r>
                        <a:rPr lang="fa-IR" sz="1200" dirty="0" smtClean="0">
                          <a:cs typeface="B Nazanin" panose="00000400000000000000" pitchFamily="2" charset="-78"/>
                        </a:rPr>
                        <a:t>دسته بندی</a:t>
                      </a:r>
                      <a:endParaRPr lang="fa-IR" sz="1200" dirty="0">
                        <a:cs typeface="B Nazanin" panose="00000400000000000000" pitchFamily="2" charset="-78"/>
                      </a:endParaRPr>
                    </a:p>
                  </a:txBody>
                  <a:tcPr>
                    <a:solidFill>
                      <a:srgbClr val="532971"/>
                    </a:solidFill>
                  </a:tcPr>
                </a:tc>
                <a:extLst>
                  <a:ext uri="{0D108BD9-81ED-4DB2-BD59-A6C34878D82A}">
                    <a16:rowId xmlns:a16="http://schemas.microsoft.com/office/drawing/2014/main" val="3082907410"/>
                  </a:ext>
                </a:extLst>
              </a:tr>
              <a:tr h="305871">
                <a:tc>
                  <a:txBody>
                    <a:bodyPr/>
                    <a:lstStyle/>
                    <a:p>
                      <a:pPr algn="ctr" rtl="1"/>
                      <a:r>
                        <a:rPr lang="fa-IR" sz="1200" b="1" dirty="0" smtClean="0">
                          <a:cs typeface="B Nazanin" panose="00000400000000000000" pitchFamily="2" charset="-78"/>
                        </a:rPr>
                        <a:t>1</a:t>
                      </a:r>
                      <a:endParaRPr lang="fa-IR" sz="1200" b="1" dirty="0">
                        <a:cs typeface="B Nazanin" panose="00000400000000000000" pitchFamily="2" charset="-78"/>
                      </a:endParaRPr>
                    </a:p>
                  </a:txBody>
                  <a:tcP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extLst>
                  <a:ext uri="{0D108BD9-81ED-4DB2-BD59-A6C34878D82A}">
                    <a16:rowId xmlns:a16="http://schemas.microsoft.com/office/drawing/2014/main" val="2836725405"/>
                  </a:ext>
                </a:extLst>
              </a:tr>
              <a:tr h="305871">
                <a:tc>
                  <a:txBody>
                    <a:bodyPr/>
                    <a:lstStyle/>
                    <a:p>
                      <a:pPr algn="ctr" rtl="1"/>
                      <a:r>
                        <a:rPr lang="fa-IR" sz="1200" b="1" dirty="0" smtClean="0">
                          <a:cs typeface="B Nazanin" panose="00000400000000000000" pitchFamily="2" charset="-78"/>
                        </a:rPr>
                        <a:t>2</a:t>
                      </a:r>
                      <a:endParaRPr lang="fa-IR" sz="1200" b="1" dirty="0">
                        <a:cs typeface="B Nazanin" panose="00000400000000000000" pitchFamily="2" charset="-78"/>
                      </a:endParaRPr>
                    </a:p>
                  </a:txBody>
                  <a:tcP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noFill/>
                  </a:tcPr>
                </a:tc>
                <a:extLst>
                  <a:ext uri="{0D108BD9-81ED-4DB2-BD59-A6C34878D82A}">
                    <a16:rowId xmlns:a16="http://schemas.microsoft.com/office/drawing/2014/main" val="2629693131"/>
                  </a:ext>
                </a:extLst>
              </a:tr>
              <a:tr h="305871">
                <a:tc>
                  <a:txBody>
                    <a:bodyPr/>
                    <a:lstStyle/>
                    <a:p>
                      <a:pPr algn="ctr" rtl="1"/>
                      <a:r>
                        <a:rPr lang="fa-IR" sz="1200" b="1" dirty="0" smtClean="0">
                          <a:cs typeface="B Nazanin" panose="00000400000000000000" pitchFamily="2" charset="-78"/>
                        </a:rPr>
                        <a:t>3</a:t>
                      </a:r>
                      <a:endParaRPr lang="fa-IR" sz="1200" b="1" dirty="0">
                        <a:cs typeface="B Nazanin" panose="00000400000000000000" pitchFamily="2" charset="-78"/>
                      </a:endParaRPr>
                    </a:p>
                  </a:txBody>
                  <a:tcP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solidFill>
                      <a:srgbClr val="5BC1AC"/>
                    </a:solidFill>
                  </a:tcPr>
                </a:tc>
                <a:extLst>
                  <a:ext uri="{0D108BD9-81ED-4DB2-BD59-A6C34878D82A}">
                    <a16:rowId xmlns:a16="http://schemas.microsoft.com/office/drawing/2014/main" val="672816264"/>
                  </a:ext>
                </a:extLst>
              </a:tr>
              <a:tr h="305871">
                <a:tc>
                  <a:txBody>
                    <a:bodyPr/>
                    <a:lstStyle/>
                    <a:p>
                      <a:pPr algn="ctr" rtl="1"/>
                      <a:r>
                        <a:rPr lang="fa-IR" sz="1200" b="1" dirty="0" smtClean="0">
                          <a:cs typeface="B Nazanin" panose="00000400000000000000" pitchFamily="2" charset="-78"/>
                        </a:rPr>
                        <a:t>4</a:t>
                      </a:r>
                      <a:endParaRPr lang="fa-IR" sz="1200" b="1" dirty="0">
                        <a:cs typeface="B Nazanin" panose="00000400000000000000" pitchFamily="2" charset="-78"/>
                      </a:endParaRPr>
                    </a:p>
                  </a:txBody>
                  <a:tcP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oFill/>
                  </a:tcPr>
                </a:tc>
                <a:extLst>
                  <a:ext uri="{0D108BD9-81ED-4DB2-BD59-A6C34878D82A}">
                    <a16:rowId xmlns:a16="http://schemas.microsoft.com/office/drawing/2014/main" val="2569372643"/>
                  </a:ext>
                </a:extLst>
              </a:tr>
              <a:tr h="305871">
                <a:tc>
                  <a:txBody>
                    <a:bodyPr/>
                    <a:lstStyle/>
                    <a:p>
                      <a:pPr algn="ctr" rtl="1"/>
                      <a:r>
                        <a:rPr lang="fa-IR" sz="1200" b="1" dirty="0" smtClean="0">
                          <a:cs typeface="B Nazanin" panose="00000400000000000000" pitchFamily="2" charset="-78"/>
                        </a:rPr>
                        <a:t>5</a:t>
                      </a:r>
                      <a:endParaRPr lang="fa-IR" sz="1200" b="1" dirty="0">
                        <a:cs typeface="B Nazanin" panose="00000400000000000000" pitchFamily="2" charset="-78"/>
                      </a:endParaRPr>
                    </a:p>
                  </a:txBody>
                  <a:tcP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solidFill>
                      <a:srgbClr val="5BC1AC"/>
                    </a:solidFill>
                  </a:tcPr>
                </a:tc>
                <a:extLst>
                  <a:ext uri="{0D108BD9-81ED-4DB2-BD59-A6C34878D82A}">
                    <a16:rowId xmlns:a16="http://schemas.microsoft.com/office/drawing/2014/main" val="189481775"/>
                  </a:ext>
                </a:extLst>
              </a:tr>
              <a:tr h="305871">
                <a:tc>
                  <a:txBody>
                    <a:bodyPr/>
                    <a:lstStyle/>
                    <a:p>
                      <a:pPr algn="ctr" rtl="1"/>
                      <a:r>
                        <a:rPr lang="fa-IR" sz="1200" b="1" dirty="0" smtClean="0">
                          <a:cs typeface="B Nazanin" panose="00000400000000000000" pitchFamily="2" charset="-78"/>
                        </a:rPr>
                        <a:t>6</a:t>
                      </a:r>
                      <a:endParaRPr lang="fa-IR" sz="1200" b="1" dirty="0">
                        <a:cs typeface="B Nazanin" panose="00000400000000000000" pitchFamily="2" charset="-78"/>
                      </a:endParaRPr>
                    </a:p>
                  </a:txBody>
                  <a:tcP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oFill/>
                  </a:tcPr>
                </a:tc>
                <a:extLst>
                  <a:ext uri="{0D108BD9-81ED-4DB2-BD59-A6C34878D82A}">
                    <a16:rowId xmlns:a16="http://schemas.microsoft.com/office/drawing/2014/main" val="306879376"/>
                  </a:ext>
                </a:extLst>
              </a:tr>
              <a:tr h="305871">
                <a:tc>
                  <a:txBody>
                    <a:bodyPr/>
                    <a:lstStyle/>
                    <a:p>
                      <a:pPr algn="ctr" rtl="1"/>
                      <a:r>
                        <a:rPr lang="fa-IR" sz="1200" b="1" dirty="0" smtClean="0">
                          <a:cs typeface="B Nazanin" panose="00000400000000000000" pitchFamily="2" charset="-78"/>
                        </a:rPr>
                        <a:t>7</a:t>
                      </a:r>
                      <a:endParaRPr lang="fa-IR" sz="1200" b="1" dirty="0">
                        <a:cs typeface="B Nazanin" panose="00000400000000000000" pitchFamily="2" charset="-78"/>
                      </a:endParaRPr>
                    </a:p>
                  </a:txBody>
                  <a:tcP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extLst>
                  <a:ext uri="{0D108BD9-81ED-4DB2-BD59-A6C34878D82A}">
                    <a16:rowId xmlns:a16="http://schemas.microsoft.com/office/drawing/2014/main" val="2307091178"/>
                  </a:ext>
                </a:extLst>
              </a:tr>
              <a:tr h="305871">
                <a:tc>
                  <a:txBody>
                    <a:bodyPr/>
                    <a:lstStyle/>
                    <a:p>
                      <a:pPr algn="ctr" rtl="1"/>
                      <a:r>
                        <a:rPr lang="fa-IR" sz="1200" b="1" dirty="0" smtClean="0">
                          <a:cs typeface="B Nazanin" panose="00000400000000000000" pitchFamily="2" charset="-78"/>
                        </a:rPr>
                        <a:t>8</a:t>
                      </a:r>
                      <a:endParaRPr lang="fa-IR" sz="1200" b="1" dirty="0">
                        <a:cs typeface="B Nazanin" panose="00000400000000000000" pitchFamily="2" charset="-78"/>
                      </a:endParaRPr>
                    </a:p>
                  </a:txBody>
                  <a:tcP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oFill/>
                  </a:tcPr>
                </a:tc>
                <a:extLst>
                  <a:ext uri="{0D108BD9-81ED-4DB2-BD59-A6C34878D82A}">
                    <a16:rowId xmlns:a16="http://schemas.microsoft.com/office/drawing/2014/main" val="1371849255"/>
                  </a:ext>
                </a:extLst>
              </a:tr>
              <a:tr h="305871">
                <a:tc>
                  <a:txBody>
                    <a:bodyPr/>
                    <a:lstStyle/>
                    <a:p>
                      <a:pPr algn="ctr" rtl="1"/>
                      <a:r>
                        <a:rPr lang="fa-IR" sz="1200" b="1" dirty="0" smtClean="0">
                          <a:cs typeface="B Nazanin" panose="00000400000000000000" pitchFamily="2" charset="-78"/>
                        </a:rPr>
                        <a:t>9</a:t>
                      </a:r>
                      <a:endParaRPr lang="fa-IR" sz="1200" b="1" dirty="0">
                        <a:cs typeface="B Nazanin" panose="00000400000000000000" pitchFamily="2" charset="-78"/>
                      </a:endParaRPr>
                    </a:p>
                  </a:txBody>
                  <a:tcP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solidFill>
                      <a:srgbClr val="5BC1AC"/>
                    </a:solidFill>
                  </a:tcPr>
                </a:tc>
                <a:extLst>
                  <a:ext uri="{0D108BD9-81ED-4DB2-BD59-A6C34878D82A}">
                    <a16:rowId xmlns:a16="http://schemas.microsoft.com/office/drawing/2014/main" val="323778043"/>
                  </a:ext>
                </a:extLst>
              </a:tr>
              <a:tr h="305871">
                <a:tc>
                  <a:txBody>
                    <a:bodyPr/>
                    <a:lstStyle/>
                    <a:p>
                      <a:pPr algn="ctr" rtl="1"/>
                      <a:r>
                        <a:rPr lang="fa-IR" sz="1200" b="1" dirty="0" smtClean="0">
                          <a:cs typeface="B Nazanin" panose="00000400000000000000" pitchFamily="2" charset="-78"/>
                        </a:rPr>
                        <a:t>10</a:t>
                      </a:r>
                      <a:endParaRPr lang="fa-IR" sz="1200" b="1" dirty="0">
                        <a:cs typeface="B Nazanin" panose="00000400000000000000" pitchFamily="2" charset="-78"/>
                      </a:endParaRPr>
                    </a:p>
                  </a:txBody>
                  <a:tcP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noFill/>
                  </a:tcPr>
                </a:tc>
                <a:extLst>
                  <a:ext uri="{0D108BD9-81ED-4DB2-BD59-A6C34878D82A}">
                    <a16:rowId xmlns:a16="http://schemas.microsoft.com/office/drawing/2014/main" val="2146772464"/>
                  </a:ext>
                </a:extLst>
              </a:tr>
              <a:tr h="305871">
                <a:tc>
                  <a:txBody>
                    <a:bodyPr/>
                    <a:lstStyle/>
                    <a:p>
                      <a:pPr algn="ctr" rtl="1"/>
                      <a:r>
                        <a:rPr lang="fa-IR" sz="1200" b="1" dirty="0" smtClean="0">
                          <a:cs typeface="B Nazanin" panose="00000400000000000000" pitchFamily="2" charset="-78"/>
                        </a:rPr>
                        <a:t>11</a:t>
                      </a:r>
                      <a:endParaRPr lang="fa-IR" sz="1200" b="1" dirty="0">
                        <a:cs typeface="B Nazanin" panose="00000400000000000000" pitchFamily="2" charset="-78"/>
                      </a:endParaRPr>
                    </a:p>
                  </a:txBody>
                  <a:tcPr>
                    <a:solidFill>
                      <a:srgbClr val="5BC1AC"/>
                    </a:solidFill>
                  </a:tcPr>
                </a:tc>
                <a:tc>
                  <a:txBody>
                    <a:bodyPr/>
                    <a:lstStyle/>
                    <a:p>
                      <a:pPr algn="ctr" rtl="1">
                        <a:lnSpc>
                          <a:spcPct val="115000"/>
                        </a:lnSpc>
                        <a:spcAft>
                          <a:spcPts val="0"/>
                        </a:spcAft>
                      </a:pPr>
                      <a:endParaRPr lang="en-US" sz="1200" b="1">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extLst>
                  <a:ext uri="{0D108BD9-81ED-4DB2-BD59-A6C34878D82A}">
                    <a16:rowId xmlns:a16="http://schemas.microsoft.com/office/drawing/2014/main" val="3400197349"/>
                  </a:ext>
                </a:extLst>
              </a:tr>
              <a:tr h="305871">
                <a:tc>
                  <a:txBody>
                    <a:bodyPr/>
                    <a:lstStyle/>
                    <a:p>
                      <a:pPr algn="ctr" rtl="1"/>
                      <a:r>
                        <a:rPr lang="fa-IR" sz="1200" b="1" dirty="0" smtClean="0">
                          <a:cs typeface="B Nazanin" panose="00000400000000000000" pitchFamily="2" charset="-78"/>
                        </a:rPr>
                        <a:t>12</a:t>
                      </a:r>
                      <a:endParaRPr lang="fa-IR" sz="1200" b="1" dirty="0">
                        <a:cs typeface="B Nazanin" panose="00000400000000000000" pitchFamily="2" charset="-78"/>
                      </a:endParaRPr>
                    </a:p>
                  </a:txBody>
                  <a:tcP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chor="ctr">
                    <a:noFill/>
                  </a:tcPr>
                </a:tc>
                <a:tc>
                  <a:txBody>
                    <a:bodyPr/>
                    <a:lstStyle/>
                    <a:p>
                      <a:pPr algn="ctr" rtl="1">
                        <a:lnSpc>
                          <a:spcPct val="115000"/>
                        </a:lnSpc>
                        <a:spcAft>
                          <a:spcPts val="0"/>
                        </a:spcAft>
                      </a:pPr>
                      <a:endParaRPr lang="en-US" sz="1200" b="1" dirty="0">
                        <a:effectLst/>
                        <a:latin typeface="+mn-lt"/>
                        <a:ea typeface="Calibri" panose="020F0502020204030204" pitchFamily="34" charset="0"/>
                        <a:cs typeface="B Nazanin" panose="00000400000000000000" pitchFamily="2" charset="-78"/>
                      </a:endParaRPr>
                    </a:p>
                  </a:txBody>
                  <a:tcPr marL="68580" marR="68580" marT="0" marB="0">
                    <a:noFill/>
                  </a:tcPr>
                </a:tc>
                <a:extLst>
                  <a:ext uri="{0D108BD9-81ED-4DB2-BD59-A6C34878D82A}">
                    <a16:rowId xmlns:a16="http://schemas.microsoft.com/office/drawing/2014/main" val="930590148"/>
                  </a:ext>
                </a:extLst>
              </a:tr>
              <a:tr h="305871">
                <a:tc>
                  <a:txBody>
                    <a:bodyPr/>
                    <a:lstStyle/>
                    <a:p>
                      <a:pPr algn="ctr" rtl="1"/>
                      <a:r>
                        <a:rPr lang="fa-IR" sz="1200" dirty="0" smtClean="0">
                          <a:cs typeface="B Nazanin" panose="00000400000000000000" pitchFamily="2" charset="-78"/>
                        </a:rPr>
                        <a:t>13</a:t>
                      </a:r>
                      <a:endParaRPr lang="fa-IR" sz="1200" dirty="0">
                        <a:cs typeface="B Nazanin" panose="00000400000000000000" pitchFamily="2" charset="-78"/>
                      </a:endParaRPr>
                    </a:p>
                  </a:txBody>
                  <a:tcPr>
                    <a:solidFill>
                      <a:srgbClr val="5BC1AC"/>
                    </a:solidFill>
                  </a:tcPr>
                </a:tc>
                <a:tc>
                  <a:txBody>
                    <a:bodyPr/>
                    <a:lstStyle/>
                    <a:p>
                      <a:pPr algn="ctr" rtl="1">
                        <a:lnSpc>
                          <a:spcPct val="115000"/>
                        </a:lnSpc>
                        <a:spcAft>
                          <a:spcPts val="0"/>
                        </a:spcAft>
                      </a:pPr>
                      <a:endParaRPr lang="en-US" sz="1200">
                        <a:effectLst/>
                        <a:latin typeface="+mn-lt"/>
                        <a:ea typeface="Calibri" panose="020F0502020204030204" pitchFamily="34" charset="0"/>
                        <a:cs typeface="B Nazanin" panose="00000400000000000000" pitchFamily="2" charset="-78"/>
                      </a:endParaRPr>
                    </a:p>
                  </a:txBody>
                  <a:tcPr marL="68580" marR="68580" marT="0" marB="0" anchor="ctr">
                    <a:solidFill>
                      <a:srgbClr val="5BC1AC"/>
                    </a:solidFill>
                  </a:tcPr>
                </a:tc>
                <a:tc>
                  <a:txBody>
                    <a:bodyPr/>
                    <a:lstStyle/>
                    <a:p>
                      <a:pPr algn="ctr" rtl="1">
                        <a:lnSpc>
                          <a:spcPct val="115000"/>
                        </a:lnSpc>
                        <a:spcAft>
                          <a:spcPts val="0"/>
                        </a:spcAft>
                      </a:pPr>
                      <a:endParaRPr lang="en-US" sz="1200" dirty="0">
                        <a:effectLst/>
                        <a:latin typeface="+mn-lt"/>
                        <a:ea typeface="Calibri" panose="020F0502020204030204" pitchFamily="34" charset="0"/>
                        <a:cs typeface="B Nazanin" panose="00000400000000000000" pitchFamily="2" charset="-78"/>
                      </a:endParaRPr>
                    </a:p>
                  </a:txBody>
                  <a:tcPr marL="68580" marR="68580" marT="0" marB="0">
                    <a:solidFill>
                      <a:srgbClr val="5BC1AC"/>
                    </a:solidFill>
                  </a:tcPr>
                </a:tc>
                <a:extLst>
                  <a:ext uri="{0D108BD9-81ED-4DB2-BD59-A6C34878D82A}">
                    <a16:rowId xmlns:a16="http://schemas.microsoft.com/office/drawing/2014/main" val="3390177263"/>
                  </a:ext>
                </a:extLst>
              </a:tr>
            </a:tbl>
          </a:graphicData>
        </a:graphic>
      </p:graphicFrame>
    </p:spTree>
    <p:extLst>
      <p:ext uri="{BB962C8B-B14F-4D97-AF65-F5344CB8AC3E}">
        <p14:creationId xmlns:p14="http://schemas.microsoft.com/office/powerpoint/2010/main" val="19868253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92987"/>
          </a:xfrm>
        </p:spPr>
        <p:txBody>
          <a:bodyPr>
            <a:normAutofit/>
          </a:bodyPr>
          <a:lstStyle/>
          <a:p>
            <a:pPr algn="r" rtl="1"/>
            <a:r>
              <a:rPr lang="fa-IR" sz="3600" dirty="0">
                <a:solidFill>
                  <a:srgbClr val="532971"/>
                </a:solidFill>
                <a:cs typeface="B Titr" panose="00000700000000000000" pitchFamily="2" charset="-78"/>
              </a:rPr>
              <a:t>چشم انداز و مأموریت</a:t>
            </a:r>
          </a:p>
        </p:txBody>
      </p:sp>
      <p:sp>
        <p:nvSpPr>
          <p:cNvPr id="7" name="Slide Number Placeholder 6"/>
          <p:cNvSpPr>
            <a:spLocks noGrp="1"/>
          </p:cNvSpPr>
          <p:nvPr>
            <p:ph type="sldNum" sz="quarter" idx="12"/>
          </p:nvPr>
        </p:nvSpPr>
        <p:spPr/>
        <p:txBody>
          <a:bodyPr/>
          <a:lstStyle/>
          <a:p>
            <a:fld id="{D57F1E4F-1CFF-5643-939E-02111984F565}" type="slidenum">
              <a:rPr lang="en-US" smtClean="0"/>
              <a:pPr/>
              <a:t>21</a:t>
            </a:fld>
            <a:endParaRPr lang="en-US" dirty="0"/>
          </a:p>
        </p:txBody>
      </p:sp>
      <p:sp>
        <p:nvSpPr>
          <p:cNvPr id="8" name="Content Placeholder 2"/>
          <p:cNvSpPr>
            <a:spLocks noGrp="1"/>
          </p:cNvSpPr>
          <p:nvPr>
            <p:ph idx="1"/>
          </p:nvPr>
        </p:nvSpPr>
        <p:spPr>
          <a:xfrm>
            <a:off x="955349" y="1534237"/>
            <a:ext cx="10749280" cy="4354521"/>
          </a:xfrm>
        </p:spPr>
        <p:txBody>
          <a:bodyPr>
            <a:noAutofit/>
          </a:bodyPr>
          <a:lstStyle/>
          <a:p>
            <a:pPr algn="r" rtl="1">
              <a:lnSpc>
                <a:spcPct val="170000"/>
              </a:lnSpc>
              <a:buFont typeface="Wingdings" panose="05000000000000000000" pitchFamily="2" charset="2"/>
              <a:buChar char="Ø"/>
            </a:pPr>
            <a:r>
              <a:rPr lang="fa-IR" sz="2000" b="1" dirty="0">
                <a:solidFill>
                  <a:srgbClr val="532971"/>
                </a:solidFill>
                <a:latin typeface="Tahoma" panose="020B0604030504040204" pitchFamily="34" charset="0"/>
                <a:cs typeface="B Nazanin" panose="00000400000000000000" pitchFamily="2" charset="-78"/>
              </a:rPr>
              <a:t>چشم انداز</a:t>
            </a:r>
          </a:p>
          <a:p>
            <a:pPr lvl="1" algn="r" rtl="1">
              <a:lnSpc>
                <a:spcPct val="170000"/>
              </a:lnSpc>
              <a:buFont typeface="Courier New" panose="02070309020205020404" pitchFamily="49" charset="0"/>
              <a:buChar char="o"/>
            </a:pPr>
            <a:r>
              <a:rPr lang="fa-IR" sz="1850" dirty="0" smtClean="0">
                <a:solidFill>
                  <a:srgbClr val="532971"/>
                </a:solidFill>
                <a:cs typeface="Nazanin" panose="00000400000000000000" pitchFamily="2" charset="-78"/>
              </a:rPr>
              <a:t> </a:t>
            </a:r>
            <a:r>
              <a:rPr lang="fa-IR" sz="2000" dirty="0" smtClean="0">
                <a:solidFill>
                  <a:srgbClr val="532971"/>
                </a:solidFill>
                <a:latin typeface="Tahoma" panose="020B0604030504040204" pitchFamily="34" charset="0"/>
                <a:cs typeface="B Nazanin" panose="00000400000000000000" pitchFamily="2" charset="-78"/>
              </a:rPr>
              <a:t>.......................................</a:t>
            </a:r>
            <a:endParaRPr lang="fa-IR" sz="2000" dirty="0">
              <a:solidFill>
                <a:srgbClr val="532971"/>
              </a:solidFill>
              <a:latin typeface="Tahoma" panose="020B0604030504040204" pitchFamily="34" charset="0"/>
              <a:cs typeface="B Nazanin" panose="00000400000000000000" pitchFamily="2" charset="-78"/>
            </a:endParaRPr>
          </a:p>
          <a:p>
            <a:pPr marL="342900" lvl="1" indent="-342900" algn="r" rtl="1">
              <a:lnSpc>
                <a:spcPct val="170000"/>
              </a:lnSpc>
              <a:spcBef>
                <a:spcPts val="1200"/>
              </a:spcBef>
              <a:spcAft>
                <a:spcPts val="200"/>
              </a:spcAft>
              <a:buClr>
                <a:srgbClr val="002060"/>
              </a:buClr>
              <a:buSzPct val="100000"/>
              <a:buFont typeface="Wingdings" panose="05000000000000000000" pitchFamily="2" charset="2"/>
              <a:buChar char="Ø"/>
            </a:pPr>
            <a:r>
              <a:rPr lang="fa-IR" sz="2000" b="1" dirty="0">
                <a:solidFill>
                  <a:srgbClr val="532971"/>
                </a:solidFill>
                <a:latin typeface="Tahoma" panose="020B0604030504040204" pitchFamily="34" charset="0"/>
                <a:cs typeface="B Nazanin" panose="00000400000000000000" pitchFamily="2" charset="-78"/>
              </a:rPr>
              <a:t>مأموریت</a:t>
            </a:r>
          </a:p>
          <a:p>
            <a:pPr marL="384048" lvl="1" indent="-182880" algn="r" rtl="1">
              <a:lnSpc>
                <a:spcPct val="170000"/>
              </a:lnSpc>
              <a:spcBef>
                <a:spcPts val="200"/>
              </a:spcBef>
              <a:spcAft>
                <a:spcPts val="400"/>
              </a:spcAft>
              <a:buClr>
                <a:schemeClr val="accent1">
                  <a:lumMod val="75000"/>
                </a:schemeClr>
              </a:buClr>
              <a:buFont typeface="Courier New" panose="02070309020205020404" pitchFamily="49" charset="0"/>
              <a:buChar char="o"/>
            </a:pPr>
            <a:r>
              <a:rPr lang="fa-IR" sz="2000" dirty="0">
                <a:solidFill>
                  <a:srgbClr val="532971"/>
                </a:solidFill>
                <a:latin typeface="Tahoma" panose="020B0604030504040204" pitchFamily="34" charset="0"/>
                <a:cs typeface="B Nazanin" panose="00000400000000000000" pitchFamily="2" charset="-78"/>
              </a:rPr>
              <a:t> </a:t>
            </a:r>
            <a:r>
              <a:rPr lang="fa-IR" sz="2000" dirty="0" smtClean="0">
                <a:solidFill>
                  <a:srgbClr val="532971"/>
                </a:solidFill>
                <a:latin typeface="Tahoma" panose="020B0604030504040204" pitchFamily="34" charset="0"/>
                <a:cs typeface="B Nazanin" panose="00000400000000000000" pitchFamily="2" charset="-78"/>
              </a:rPr>
              <a:t>...................................................</a:t>
            </a:r>
            <a:endParaRPr lang="fa-IR" sz="2000" dirty="0">
              <a:solidFill>
                <a:srgbClr val="532971"/>
              </a:solidFill>
              <a:latin typeface="Tahoma" panose="020B0604030504040204" pitchFamily="34" charset="0"/>
              <a:cs typeface="B Nazanin" panose="00000400000000000000" pitchFamily="2" charset="-78"/>
            </a:endParaRPr>
          </a:p>
          <a:p>
            <a:pPr marL="201168" lvl="1" indent="0" algn="r" rtl="1">
              <a:lnSpc>
                <a:spcPct val="170000"/>
              </a:lnSpc>
              <a:buNone/>
            </a:pPr>
            <a:endParaRPr lang="fa-IR" sz="1850" dirty="0">
              <a:solidFill>
                <a:srgbClr val="532971"/>
              </a:solidFill>
            </a:endParaRPr>
          </a:p>
        </p:txBody>
      </p:sp>
    </p:spTree>
    <p:extLst>
      <p:ext uri="{BB962C8B-B14F-4D97-AF65-F5344CB8AC3E}">
        <p14:creationId xmlns:p14="http://schemas.microsoft.com/office/powerpoint/2010/main" val="5202220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2064" y="188912"/>
            <a:ext cx="9842310" cy="1325563"/>
          </a:xfrm>
        </p:spPr>
        <p:txBody>
          <a:bodyPr>
            <a:normAutofit/>
          </a:bodyPr>
          <a:lstStyle/>
          <a:p>
            <a:pPr algn="r" rtl="1"/>
            <a:r>
              <a:rPr lang="fa-IR" sz="3600" dirty="0">
                <a:solidFill>
                  <a:srgbClr val="532971"/>
                </a:solidFill>
                <a:cs typeface="B Titr" panose="00000700000000000000" pitchFamily="2" charset="-78"/>
              </a:rPr>
              <a:t>مدل کسب و کار صندوق</a:t>
            </a:r>
            <a:endParaRPr lang="en-US" sz="3600" dirty="0">
              <a:solidFill>
                <a:srgbClr val="532971"/>
              </a:solidFill>
              <a:cs typeface="B Titr" panose="00000700000000000000" pitchFamily="2" charset="-78"/>
            </a:endParaRPr>
          </a:p>
        </p:txBody>
      </p:sp>
      <p:sp>
        <p:nvSpPr>
          <p:cNvPr id="7" name="Slide Number Placeholder 6"/>
          <p:cNvSpPr>
            <a:spLocks noGrp="1"/>
          </p:cNvSpPr>
          <p:nvPr>
            <p:ph type="sldNum" sz="quarter" idx="12"/>
          </p:nvPr>
        </p:nvSpPr>
        <p:spPr/>
        <p:txBody>
          <a:bodyPr/>
          <a:lstStyle/>
          <a:p>
            <a:fld id="{D57F1E4F-1CFF-5643-939E-02111984F565}" type="slidenum">
              <a:rPr lang="en-US" smtClean="0"/>
              <a:pPr/>
              <a:t>22</a:t>
            </a:fld>
            <a:endParaRPr lang="en-US" dirty="0"/>
          </a:p>
        </p:txBody>
      </p:sp>
      <p:sp>
        <p:nvSpPr>
          <p:cNvPr id="3" name="Content Placeholder 2"/>
          <p:cNvSpPr>
            <a:spLocks noGrp="1"/>
          </p:cNvSpPr>
          <p:nvPr>
            <p:ph idx="4294967295"/>
          </p:nvPr>
        </p:nvSpPr>
        <p:spPr>
          <a:xfrm>
            <a:off x="779970" y="1541526"/>
            <a:ext cx="10573830" cy="4666869"/>
          </a:xfrm>
        </p:spPr>
        <p:txBody>
          <a:bodyPr>
            <a:normAutofit/>
          </a:bodyPr>
          <a:lstStyle/>
          <a:p>
            <a:pPr lvl="0" algn="just" rtl="1">
              <a:lnSpc>
                <a:spcPct val="150000"/>
              </a:lnSpc>
            </a:pPr>
            <a:r>
              <a:rPr lang="fa-IR" dirty="0" smtClean="0">
                <a:solidFill>
                  <a:srgbClr val="532971"/>
                </a:solidFill>
                <a:cs typeface="B Nazanin" panose="00000400000000000000" pitchFamily="2" charset="-78"/>
              </a:rPr>
              <a:t>گستره خدمات مالی</a:t>
            </a:r>
          </a:p>
          <a:p>
            <a:pPr lvl="1" algn="just" rtl="1">
              <a:lnSpc>
                <a:spcPct val="150000"/>
              </a:lnSpc>
            </a:pPr>
            <a:r>
              <a:rPr lang="fa-IR" sz="1850" b="0" dirty="0">
                <a:solidFill>
                  <a:srgbClr val="532971"/>
                </a:solidFill>
                <a:cs typeface="B Nazanin" panose="00000400000000000000" pitchFamily="2" charset="-78"/>
              </a:rPr>
              <a:t>سطح 1: اعطای انواع تسهیلات مالی اعم از؛ قابل تبدیل به سهام، تأمین مالی میان مدت قبل از تولید صنعتی، تأمین مالی بلندمدت در زمان تولید صنعتی، تأمین مالی کوتاه مدت توسعه بازار و لیزینگ</a:t>
            </a:r>
          </a:p>
          <a:p>
            <a:pPr lvl="1" algn="just" rtl="1">
              <a:lnSpc>
                <a:spcPct val="150000"/>
              </a:lnSpc>
            </a:pPr>
            <a:r>
              <a:rPr lang="fa-IR" sz="1850" b="0" dirty="0">
                <a:solidFill>
                  <a:srgbClr val="532971"/>
                </a:solidFill>
                <a:cs typeface="B Nazanin" panose="00000400000000000000" pitchFamily="2" charset="-78"/>
              </a:rPr>
              <a:t>سطح 2: عاملیت و مدیریت مالی وجوه اداره شده</a:t>
            </a:r>
          </a:p>
          <a:p>
            <a:pPr lvl="1" algn="just" rtl="1">
              <a:lnSpc>
                <a:spcPct val="150000"/>
              </a:lnSpc>
            </a:pPr>
            <a:r>
              <a:rPr lang="fa-IR" sz="1850" b="0" dirty="0">
                <a:solidFill>
                  <a:srgbClr val="532971"/>
                </a:solidFill>
                <a:cs typeface="B Nazanin" panose="00000400000000000000" pitchFamily="2" charset="-78"/>
              </a:rPr>
              <a:t>سطح 3: خدمات توسعه بازار شامل تضمین خرید، لیزینگ و ...</a:t>
            </a:r>
          </a:p>
          <a:p>
            <a:pPr lvl="1" algn="just" rtl="1">
              <a:lnSpc>
                <a:spcPct val="150000"/>
              </a:lnSpc>
            </a:pPr>
            <a:r>
              <a:rPr lang="fa-IR" sz="1850" b="0" dirty="0">
                <a:solidFill>
                  <a:srgbClr val="532971"/>
                </a:solidFill>
                <a:cs typeface="B Nazanin" panose="00000400000000000000" pitchFamily="2" charset="-78"/>
              </a:rPr>
              <a:t>سطح 4: مشارکت و سرمایه گذاری خطرپذیر  </a:t>
            </a:r>
            <a:endParaRPr lang="fa-IR" sz="1850" b="0" dirty="0" smtClean="0">
              <a:solidFill>
                <a:srgbClr val="532971"/>
              </a:solidFill>
              <a:cs typeface="B Nazanin" panose="00000400000000000000" pitchFamily="2" charset="-78"/>
            </a:endParaRPr>
          </a:p>
          <a:p>
            <a:pPr lvl="1" algn="just" rtl="1">
              <a:lnSpc>
                <a:spcPct val="150000"/>
              </a:lnSpc>
            </a:pPr>
            <a:r>
              <a:rPr lang="fa-IR" sz="1850" dirty="0" smtClean="0">
                <a:solidFill>
                  <a:srgbClr val="532971"/>
                </a:solidFill>
                <a:cs typeface="B Nazanin" panose="00000400000000000000" pitchFamily="2" charset="-78"/>
              </a:rPr>
              <a:t>؟؟؟؟</a:t>
            </a:r>
            <a:endParaRPr lang="fa-IR" sz="1850" b="0" dirty="0">
              <a:solidFill>
                <a:srgbClr val="532971"/>
              </a:solidFill>
              <a:cs typeface="B Nazanin" panose="00000400000000000000" pitchFamily="2" charset="-78"/>
            </a:endParaRPr>
          </a:p>
        </p:txBody>
      </p:sp>
    </p:spTree>
    <p:extLst>
      <p:ext uri="{BB962C8B-B14F-4D97-AF65-F5344CB8AC3E}">
        <p14:creationId xmlns:p14="http://schemas.microsoft.com/office/powerpoint/2010/main" val="12153274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532" y="286604"/>
            <a:ext cx="9962148" cy="1078172"/>
          </a:xfrm>
        </p:spPr>
        <p:txBody>
          <a:bodyPr>
            <a:normAutofit/>
          </a:bodyPr>
          <a:lstStyle/>
          <a:p>
            <a:pPr algn="r" rtl="1"/>
            <a:r>
              <a:rPr lang="fa-IR" sz="3600" b="0" dirty="0">
                <a:solidFill>
                  <a:srgbClr val="532971"/>
                </a:solidFill>
                <a:cs typeface="B Titr" panose="00000700000000000000" pitchFamily="2" charset="-78"/>
              </a:rPr>
              <a:t>مدل کسب و کار </a:t>
            </a:r>
            <a:r>
              <a:rPr lang="fa-IR" sz="3600" b="0" dirty="0" smtClean="0">
                <a:solidFill>
                  <a:srgbClr val="532971"/>
                </a:solidFill>
                <a:cs typeface="B Titr" panose="00000700000000000000" pitchFamily="2" charset="-78"/>
              </a:rPr>
              <a:t>صندوق</a:t>
            </a:r>
            <a:r>
              <a:rPr lang="fa-IR" sz="3600" b="0" dirty="0">
                <a:solidFill>
                  <a:srgbClr val="532971"/>
                </a:solidFill>
                <a:cs typeface="B Titr" panose="00000700000000000000" pitchFamily="2" charset="-78"/>
              </a:rPr>
              <a:t>؛</a:t>
            </a:r>
            <a:r>
              <a:rPr lang="fa-IR" sz="3600" b="0" dirty="0" smtClean="0">
                <a:solidFill>
                  <a:srgbClr val="532971"/>
                </a:solidFill>
                <a:cs typeface="B Titr" panose="00000700000000000000" pitchFamily="2" charset="-78"/>
              </a:rPr>
              <a:t> گستره موضوعی</a:t>
            </a:r>
            <a:endParaRPr lang="en-US" sz="4000" dirty="0">
              <a:solidFill>
                <a:srgbClr val="532971"/>
              </a:solidFill>
              <a:cs typeface="B Titr" panose="00000700000000000000" pitchFamily="2" charset="-78"/>
            </a:endParaRPr>
          </a:p>
        </p:txBody>
      </p:sp>
      <p:sp>
        <p:nvSpPr>
          <p:cNvPr id="7" name="Slide Number Placeholder 6"/>
          <p:cNvSpPr>
            <a:spLocks noGrp="1"/>
          </p:cNvSpPr>
          <p:nvPr>
            <p:ph type="sldNum" sz="quarter" idx="12"/>
          </p:nvPr>
        </p:nvSpPr>
        <p:spPr/>
        <p:txBody>
          <a:bodyPr/>
          <a:lstStyle/>
          <a:p>
            <a:fld id="{D57F1E4F-1CFF-5643-939E-02111984F565}" type="slidenum">
              <a:rPr lang="en-US" smtClean="0"/>
              <a:pPr/>
              <a:t>23</a:t>
            </a:fld>
            <a:endParaRPr lang="en-US" dirty="0"/>
          </a:p>
        </p:txBody>
      </p:sp>
      <p:sp>
        <p:nvSpPr>
          <p:cNvPr id="4" name="Rectangle 3"/>
          <p:cNvSpPr/>
          <p:nvPr/>
        </p:nvSpPr>
        <p:spPr>
          <a:xfrm>
            <a:off x="1094140" y="1520112"/>
            <a:ext cx="10574398" cy="3323987"/>
          </a:xfrm>
          <a:prstGeom prst="rect">
            <a:avLst/>
          </a:prstGeom>
        </p:spPr>
        <p:txBody>
          <a:bodyPr wrap="square">
            <a:spAutoFit/>
          </a:bodyPr>
          <a:lstStyle/>
          <a:p>
            <a:pPr algn="r" rtl="1">
              <a:lnSpc>
                <a:spcPct val="150000"/>
              </a:lnSpc>
            </a:pPr>
            <a:r>
              <a:rPr lang="fa-IR" sz="2000" dirty="0">
                <a:solidFill>
                  <a:srgbClr val="532971"/>
                </a:solidFill>
                <a:cs typeface="B Nazanin" panose="00000400000000000000" pitchFamily="2" charset="-78"/>
              </a:rPr>
              <a:t>گستره موضوعی فعالیت صندوق پژوهش و </a:t>
            </a:r>
            <a:r>
              <a:rPr lang="fa-IR" sz="2000" dirty="0" smtClean="0">
                <a:solidFill>
                  <a:srgbClr val="532971"/>
                </a:solidFill>
                <a:cs typeface="B Nazanin" panose="00000400000000000000" pitchFamily="2" charset="-78"/>
              </a:rPr>
              <a:t>فناوری........با </a:t>
            </a:r>
            <a:r>
              <a:rPr lang="fa-IR" sz="2000" dirty="0">
                <a:solidFill>
                  <a:srgbClr val="532971"/>
                </a:solidFill>
                <a:cs typeface="B Nazanin" panose="00000400000000000000" pitchFamily="2" charset="-78"/>
              </a:rPr>
              <a:t>توجه به تخصص و سابقه کاری سهامداران و شبکه ارتباطی استراتژیک موجود به شرح ذیل میباشد</a:t>
            </a:r>
            <a:r>
              <a:rPr lang="fa-IR" sz="2000" dirty="0" smtClean="0">
                <a:solidFill>
                  <a:srgbClr val="532971"/>
                </a:solidFill>
                <a:cs typeface="B Nazanin" panose="00000400000000000000" pitchFamily="2" charset="-78"/>
              </a:rPr>
              <a:t>:</a:t>
            </a:r>
          </a:p>
          <a:p>
            <a:pPr marL="285750" indent="-285750" algn="r" rtl="1">
              <a:lnSpc>
                <a:spcPct val="150000"/>
              </a:lnSpc>
              <a:buFont typeface="Wingdings" panose="05000000000000000000" pitchFamily="2" charset="2"/>
              <a:buChar char="v"/>
            </a:pPr>
            <a:r>
              <a:rPr lang="fa-IR" sz="2000" dirty="0" smtClean="0">
                <a:solidFill>
                  <a:srgbClr val="532971"/>
                </a:solidFill>
                <a:cs typeface="B Nazanin" panose="00000400000000000000" pitchFamily="2" charset="-78"/>
              </a:rPr>
              <a:t>.........................</a:t>
            </a:r>
          </a:p>
          <a:p>
            <a:pPr marL="285750" indent="-285750" algn="r" rtl="1">
              <a:lnSpc>
                <a:spcPct val="150000"/>
              </a:lnSpc>
              <a:buFont typeface="Wingdings" panose="05000000000000000000" pitchFamily="2" charset="2"/>
              <a:buChar char="v"/>
            </a:pPr>
            <a:r>
              <a:rPr lang="fa-IR" sz="2000" dirty="0" smtClean="0">
                <a:solidFill>
                  <a:srgbClr val="532971"/>
                </a:solidFill>
                <a:cs typeface="B Nazanin" panose="00000400000000000000" pitchFamily="2" charset="-78"/>
              </a:rPr>
              <a:t>...........................</a:t>
            </a:r>
          </a:p>
          <a:p>
            <a:pPr marL="285750" indent="-285750" algn="r" rtl="1">
              <a:lnSpc>
                <a:spcPct val="150000"/>
              </a:lnSpc>
              <a:buFont typeface="Wingdings" panose="05000000000000000000" pitchFamily="2" charset="2"/>
              <a:buChar char="v"/>
            </a:pPr>
            <a:r>
              <a:rPr lang="fa-IR" sz="2000" dirty="0" smtClean="0">
                <a:solidFill>
                  <a:srgbClr val="532971"/>
                </a:solidFill>
                <a:cs typeface="B Nazanin" panose="00000400000000000000" pitchFamily="2" charset="-78"/>
              </a:rPr>
              <a:t>.........................</a:t>
            </a:r>
          </a:p>
          <a:p>
            <a:pPr marL="285750" indent="-285750" algn="r" rtl="1">
              <a:lnSpc>
                <a:spcPct val="150000"/>
              </a:lnSpc>
              <a:buFont typeface="Wingdings" panose="05000000000000000000" pitchFamily="2" charset="2"/>
              <a:buChar char="v"/>
            </a:pPr>
            <a:r>
              <a:rPr lang="fa-IR" sz="2000" dirty="0" smtClean="0">
                <a:solidFill>
                  <a:srgbClr val="532971"/>
                </a:solidFill>
                <a:cs typeface="B Nazanin" panose="00000400000000000000" pitchFamily="2" charset="-78"/>
              </a:rPr>
              <a:t>........................</a:t>
            </a:r>
          </a:p>
          <a:p>
            <a:pPr marL="285750" indent="-285750" algn="r" rtl="1">
              <a:lnSpc>
                <a:spcPct val="150000"/>
              </a:lnSpc>
              <a:buFont typeface="Wingdings" panose="05000000000000000000" pitchFamily="2" charset="2"/>
              <a:buChar char="v"/>
            </a:pPr>
            <a:r>
              <a:rPr lang="fa-IR" sz="2000" dirty="0" smtClean="0">
                <a:solidFill>
                  <a:srgbClr val="532971"/>
                </a:solidFill>
                <a:cs typeface="B Nazanin" panose="00000400000000000000" pitchFamily="2" charset="-78"/>
              </a:rPr>
              <a:t>..........................</a:t>
            </a:r>
          </a:p>
        </p:txBody>
      </p:sp>
    </p:spTree>
    <p:extLst>
      <p:ext uri="{BB962C8B-B14F-4D97-AF65-F5344CB8AC3E}">
        <p14:creationId xmlns:p14="http://schemas.microsoft.com/office/powerpoint/2010/main" val="31341426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pPr algn="ctr"/>
            <a:fld id="{D57F1E4F-1CFF-5643-939E-02111984F565}" type="slidenum">
              <a:rPr lang="en-US" smtClean="0"/>
              <a:pPr algn="ctr"/>
              <a:t>24</a:t>
            </a:fld>
            <a:endParaRPr lang="en-US" dirty="0"/>
          </a:p>
        </p:txBody>
      </p:sp>
      <p:sp>
        <p:nvSpPr>
          <p:cNvPr id="2" name="Title 1"/>
          <p:cNvSpPr>
            <a:spLocks noGrp="1"/>
          </p:cNvSpPr>
          <p:nvPr>
            <p:ph type="title" idx="4294967295"/>
          </p:nvPr>
        </p:nvSpPr>
        <p:spPr>
          <a:xfrm>
            <a:off x="0" y="292100"/>
            <a:ext cx="9961563" cy="1077913"/>
          </a:xfrm>
        </p:spPr>
        <p:txBody>
          <a:bodyPr>
            <a:normAutofit/>
          </a:bodyPr>
          <a:lstStyle/>
          <a:p>
            <a:pPr algn="r" rtl="1"/>
            <a:r>
              <a:rPr lang="fa-IR" sz="3600" b="1" spc="-50" dirty="0">
                <a:solidFill>
                  <a:srgbClr val="99CB38">
                    <a:lumMod val="50000"/>
                  </a:srgbClr>
                </a:solidFill>
                <a:cs typeface="B Titr" panose="00000700000000000000" pitchFamily="2" charset="-78"/>
              </a:rPr>
              <a:t>گستره </a:t>
            </a:r>
            <a:r>
              <a:rPr lang="fa-IR" sz="3600" b="1" spc="-50" dirty="0" smtClean="0">
                <a:solidFill>
                  <a:srgbClr val="99CB38">
                    <a:lumMod val="50000"/>
                  </a:srgbClr>
                </a:solidFill>
                <a:cs typeface="B Titr" panose="00000700000000000000" pitchFamily="2" charset="-78"/>
              </a:rPr>
              <a:t>موضوعی صندوق </a:t>
            </a:r>
            <a:r>
              <a:rPr lang="fa-IR" sz="2000" spc="-50" dirty="0" smtClean="0">
                <a:solidFill>
                  <a:srgbClr val="99CB38">
                    <a:lumMod val="50000"/>
                  </a:srgbClr>
                </a:solidFill>
                <a:cs typeface="B Titr" panose="00000700000000000000" pitchFamily="2" charset="-78"/>
              </a:rPr>
              <a:t>( درصورت صندوق تخصصی این قسمت تکمیل شود)</a:t>
            </a:r>
            <a:endParaRPr lang="en-US" sz="2000" spc="-50" dirty="0">
              <a:solidFill>
                <a:srgbClr val="99CB38">
                  <a:lumMod val="50000"/>
                </a:srgbClr>
              </a:solidFill>
              <a:cs typeface="B Titr" panose="00000700000000000000" pitchFamily="2" charset="-78"/>
            </a:endParaRPr>
          </a:p>
        </p:txBody>
      </p:sp>
      <p:sp>
        <p:nvSpPr>
          <p:cNvPr id="9" name="Content Placeholder 2"/>
          <p:cNvSpPr>
            <a:spLocks noGrp="1"/>
          </p:cNvSpPr>
          <p:nvPr>
            <p:ph idx="4294967295"/>
          </p:nvPr>
        </p:nvSpPr>
        <p:spPr>
          <a:xfrm>
            <a:off x="422787" y="1258888"/>
            <a:ext cx="10118725" cy="4697412"/>
          </a:xfrm>
        </p:spPr>
        <p:txBody>
          <a:bodyPr>
            <a:normAutofit/>
          </a:bodyPr>
          <a:lstStyle/>
          <a:p>
            <a:pPr marL="0" indent="0" algn="just" rtl="1">
              <a:lnSpc>
                <a:spcPct val="150000"/>
              </a:lnSpc>
              <a:buNone/>
            </a:pPr>
            <a:r>
              <a:rPr lang="ar-SA" sz="2000" dirty="0">
                <a:solidFill>
                  <a:srgbClr val="532971"/>
                </a:solidFill>
                <a:cs typeface="B Nazanin" panose="00000400000000000000" pitchFamily="2" charset="-78"/>
              </a:rPr>
              <a:t>مبتنی بر ویرایش ششم کارگروه ارزیابی و تشخیص صلاحیت شرکت‌ها ومؤسسات دانش‌بنیان و نظارت بر اجرا تقسیم بندی شرکت های دانش بنیان </a:t>
            </a:r>
            <a:r>
              <a:rPr lang="fa-IR" sz="2000" dirty="0" smtClean="0">
                <a:solidFill>
                  <a:srgbClr val="532971"/>
                </a:solidFill>
                <a:cs typeface="B Nazanin" panose="00000400000000000000" pitchFamily="2" charset="-78"/>
              </a:rPr>
              <a:t>موضوع .............................</a:t>
            </a:r>
            <a:r>
              <a:rPr lang="ar-SA" sz="2000" dirty="0" smtClean="0">
                <a:solidFill>
                  <a:srgbClr val="532971"/>
                </a:solidFill>
                <a:cs typeface="B Nazanin" panose="00000400000000000000" pitchFamily="2" charset="-78"/>
              </a:rPr>
              <a:t>در </a:t>
            </a:r>
            <a:r>
              <a:rPr lang="ar-SA" sz="2000" dirty="0">
                <a:solidFill>
                  <a:srgbClr val="532971"/>
                </a:solidFill>
                <a:cs typeface="B Nazanin" panose="00000400000000000000" pitchFamily="2" charset="-78"/>
              </a:rPr>
              <a:t>این حوزه به شرح ذیل می باشد </a:t>
            </a:r>
            <a:r>
              <a:rPr lang="ar-SA" sz="2000" dirty="0" smtClean="0">
                <a:solidFill>
                  <a:srgbClr val="532971"/>
                </a:solidFill>
                <a:cs typeface="B Nazanin" panose="00000400000000000000" pitchFamily="2" charset="-78"/>
              </a:rPr>
              <a:t>:</a:t>
            </a:r>
            <a:endParaRPr lang="ar-SA" sz="2000" dirty="0">
              <a:solidFill>
                <a:srgbClr val="532971"/>
              </a:solidFill>
              <a:cs typeface="B Nazanin" panose="00000400000000000000"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val="4184661049"/>
              </p:ext>
            </p:extLst>
          </p:nvPr>
        </p:nvGraphicFramePr>
        <p:xfrm>
          <a:off x="1656802" y="2618507"/>
          <a:ext cx="8812980" cy="3537818"/>
        </p:xfrm>
        <a:graphic>
          <a:graphicData uri="http://schemas.openxmlformats.org/drawingml/2006/table">
            <a:tbl>
              <a:tblPr rtl="1" firstRow="1" bandRow="1">
                <a:tableStyleId>{C083E6E3-FA7D-4D7B-A595-EF9225AFEA82}</a:tableStyleId>
              </a:tblPr>
              <a:tblGrid>
                <a:gridCol w="2937660">
                  <a:extLst>
                    <a:ext uri="{9D8B030D-6E8A-4147-A177-3AD203B41FA5}">
                      <a16:colId xmlns:a16="http://schemas.microsoft.com/office/drawing/2014/main" val="436838701"/>
                    </a:ext>
                  </a:extLst>
                </a:gridCol>
                <a:gridCol w="2937660">
                  <a:extLst>
                    <a:ext uri="{9D8B030D-6E8A-4147-A177-3AD203B41FA5}">
                      <a16:colId xmlns:a16="http://schemas.microsoft.com/office/drawing/2014/main" val="446305980"/>
                    </a:ext>
                  </a:extLst>
                </a:gridCol>
                <a:gridCol w="2937660">
                  <a:extLst>
                    <a:ext uri="{9D8B030D-6E8A-4147-A177-3AD203B41FA5}">
                      <a16:colId xmlns:a16="http://schemas.microsoft.com/office/drawing/2014/main" val="3821248098"/>
                    </a:ext>
                  </a:extLst>
                </a:gridCol>
              </a:tblGrid>
              <a:tr h="530033">
                <a:tc rowSpan="4">
                  <a:txBody>
                    <a:bodyPr/>
                    <a:lstStyle/>
                    <a:p>
                      <a:pPr algn="ctr" rtl="1"/>
                      <a:r>
                        <a:rPr lang="fa-IR" b="0" dirty="0" smtClean="0">
                          <a:solidFill>
                            <a:schemeClr val="tx1"/>
                          </a:solidFill>
                          <a:cs typeface="B Nazanin" panose="00000400000000000000" pitchFamily="2" charset="-78"/>
                        </a:rPr>
                        <a:t>موضوع 1</a:t>
                      </a:r>
                      <a:endParaRPr lang="fa-IR" b="0" dirty="0">
                        <a:solidFill>
                          <a:schemeClr val="tx1"/>
                        </a:solidFill>
                        <a:cs typeface="B Nazanin" panose="000004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C1AC"/>
                    </a:solidFill>
                  </a:tcPr>
                </a:tc>
                <a:tc>
                  <a:txBody>
                    <a:bodyPr/>
                    <a:lstStyle/>
                    <a:p>
                      <a:pPr indent="180340" algn="ctr" rtl="1">
                        <a:lnSpc>
                          <a:spcPct val="75000"/>
                        </a:lnSpc>
                        <a:spcAft>
                          <a:spcPts val="0"/>
                        </a:spcAft>
                      </a:pPr>
                      <a:r>
                        <a:rPr lang="fa-IR" sz="1400" b="1" dirty="0" smtClean="0">
                          <a:solidFill>
                            <a:schemeClr val="tx1"/>
                          </a:solidFill>
                          <a:effectLst/>
                          <a:latin typeface="Times New Roman" panose="02020603050405020304" pitchFamily="18" charset="0"/>
                          <a:ea typeface="Calibri" panose="020F0502020204030204" pitchFamily="34" charset="0"/>
                          <a:cs typeface="B Mitra" panose="00000400000000000000" pitchFamily="2" charset="-78"/>
                        </a:rPr>
                        <a:t>زیر موضوع.....</a:t>
                      </a:r>
                      <a:endParaRPr lang="en-US" sz="1400" b="1" dirty="0">
                        <a:solidFill>
                          <a:schemeClr val="tx1"/>
                        </a:solidFill>
                        <a:effectLst/>
                        <a:latin typeface="Times New Roman" panose="02020603050405020304" pitchFamily="18" charset="0"/>
                        <a:ea typeface="Calibri" panose="020F0502020204030204" pitchFamily="34" charset="0"/>
                        <a:cs typeface="B Mitra" panose="00000400000000000000"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C1AC"/>
                    </a:solidFill>
                  </a:tcPr>
                </a:tc>
                <a:tc rowSpan="4">
                  <a:txBody>
                    <a:bodyPr/>
                    <a:lstStyle/>
                    <a:p>
                      <a:pPr algn="ctr" rtl="1"/>
                      <a:r>
                        <a:rPr lang="fa-IR" dirty="0" smtClean="0">
                          <a:solidFill>
                            <a:schemeClr val="tx1"/>
                          </a:solidFill>
                          <a:cs typeface="B Nazanin" panose="00000400000000000000" pitchFamily="2" charset="-78"/>
                        </a:rPr>
                        <a:t> ..... </a:t>
                      </a:r>
                      <a:r>
                        <a:rPr lang="en-US" dirty="0" smtClean="0">
                          <a:solidFill>
                            <a:schemeClr val="tx1"/>
                          </a:solidFill>
                          <a:cs typeface="B Nazanin" panose="00000400000000000000" pitchFamily="2" charset="-78"/>
                        </a:rPr>
                        <a:t> </a:t>
                      </a:r>
                      <a:r>
                        <a:rPr lang="fa-IR" dirty="0" smtClean="0">
                          <a:solidFill>
                            <a:schemeClr val="tx1"/>
                          </a:solidFill>
                          <a:cs typeface="B Nazanin" panose="00000400000000000000" pitchFamily="2" charset="-78"/>
                        </a:rPr>
                        <a:t>شرکت</a:t>
                      </a:r>
                      <a:r>
                        <a:rPr lang="fa-IR" baseline="0" dirty="0" smtClean="0">
                          <a:solidFill>
                            <a:schemeClr val="tx1"/>
                          </a:solidFill>
                          <a:cs typeface="B Nazanin" panose="00000400000000000000" pitchFamily="2" charset="-78"/>
                        </a:rPr>
                        <a:t> دانش بنیان در این موضوع وجود دارد</a:t>
                      </a:r>
                      <a:endParaRPr lang="fa-IR" dirty="0">
                        <a:solidFill>
                          <a:schemeClr val="tx1"/>
                        </a:solidFill>
                        <a:cs typeface="B Nazanin" panose="000004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C1AC"/>
                    </a:solidFill>
                  </a:tcPr>
                </a:tc>
                <a:extLst>
                  <a:ext uri="{0D108BD9-81ED-4DB2-BD59-A6C34878D82A}">
                    <a16:rowId xmlns:a16="http://schemas.microsoft.com/office/drawing/2014/main" val="2469109994"/>
                  </a:ext>
                </a:extLst>
              </a:tr>
              <a:tr h="507542">
                <a:tc vMerge="1">
                  <a:txBody>
                    <a:bodyPr/>
                    <a:lstStyle/>
                    <a:p>
                      <a:pPr rtl="1"/>
                      <a:endParaRPr lang="fa-IR" dirty="0"/>
                    </a:p>
                  </a:txBody>
                  <a:tcPr>
                    <a:solidFill>
                      <a:srgbClr val="532971"/>
                    </a:solidFill>
                  </a:tcPr>
                </a:tc>
                <a:tc>
                  <a:txBody>
                    <a:bodyPr/>
                    <a:lstStyle/>
                    <a:p>
                      <a:pPr indent="180340" algn="ctr" rtl="1">
                        <a:lnSpc>
                          <a:spcPct val="75000"/>
                        </a:lnSpc>
                        <a:spcAft>
                          <a:spcPts val="0"/>
                        </a:spcAft>
                      </a:pPr>
                      <a:endParaRPr lang="en-US" sz="1400" b="1" dirty="0">
                        <a:solidFill>
                          <a:schemeClr val="tx1"/>
                        </a:solidFill>
                        <a:effectLst/>
                        <a:latin typeface="Times New Roman" panose="02020603050405020304" pitchFamily="18" charset="0"/>
                        <a:ea typeface="Calibri" panose="020F0502020204030204" pitchFamily="34" charset="0"/>
                        <a:cs typeface="B Mitra" panose="00000400000000000000"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C1AC"/>
                    </a:solidFill>
                  </a:tcPr>
                </a:tc>
                <a:tc vMerge="1">
                  <a:txBody>
                    <a:bodyPr/>
                    <a:lstStyle/>
                    <a:p>
                      <a:pPr rtl="1"/>
                      <a:endParaRPr lang="fa-I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C1AC"/>
                    </a:solidFill>
                  </a:tcPr>
                </a:tc>
                <a:extLst>
                  <a:ext uri="{0D108BD9-81ED-4DB2-BD59-A6C34878D82A}">
                    <a16:rowId xmlns:a16="http://schemas.microsoft.com/office/drawing/2014/main" val="2470935048"/>
                  </a:ext>
                </a:extLst>
              </a:tr>
              <a:tr h="507542">
                <a:tc vMerge="1">
                  <a:txBody>
                    <a:bodyPr/>
                    <a:lstStyle/>
                    <a:p>
                      <a:pPr rtl="1"/>
                      <a:endParaRPr lang="fa-IR" dirty="0"/>
                    </a:p>
                  </a:txBody>
                  <a:tcPr>
                    <a:solidFill>
                      <a:srgbClr val="532971"/>
                    </a:solidFill>
                  </a:tcPr>
                </a:tc>
                <a:tc>
                  <a:txBody>
                    <a:bodyPr/>
                    <a:lstStyle/>
                    <a:p>
                      <a:pPr indent="180340" algn="ctr" rtl="1">
                        <a:lnSpc>
                          <a:spcPct val="75000"/>
                        </a:lnSpc>
                        <a:spcAft>
                          <a:spcPts val="0"/>
                        </a:spcAft>
                      </a:pPr>
                      <a:endParaRPr lang="en-US" sz="1400" b="1" dirty="0">
                        <a:solidFill>
                          <a:schemeClr val="tx1"/>
                        </a:solidFill>
                        <a:effectLst/>
                        <a:latin typeface="Times New Roman" panose="02020603050405020304" pitchFamily="18" charset="0"/>
                        <a:ea typeface="Calibri" panose="020F0502020204030204" pitchFamily="34" charset="0"/>
                        <a:cs typeface="B Mitra" panose="00000400000000000000"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C1AC"/>
                    </a:solidFill>
                  </a:tcPr>
                </a:tc>
                <a:tc vMerge="1">
                  <a:txBody>
                    <a:bodyPr/>
                    <a:lstStyle/>
                    <a:p>
                      <a:pPr rtl="1"/>
                      <a:endParaRPr lang="fa-I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C1AC"/>
                    </a:solidFill>
                  </a:tcPr>
                </a:tc>
                <a:extLst>
                  <a:ext uri="{0D108BD9-81ED-4DB2-BD59-A6C34878D82A}">
                    <a16:rowId xmlns:a16="http://schemas.microsoft.com/office/drawing/2014/main" val="493508734"/>
                  </a:ext>
                </a:extLst>
              </a:tr>
              <a:tr h="507542">
                <a:tc vMerge="1">
                  <a:txBody>
                    <a:bodyPr/>
                    <a:lstStyle/>
                    <a:p>
                      <a:pPr rtl="1"/>
                      <a:endParaRPr lang="fa-IR" dirty="0"/>
                    </a:p>
                  </a:txBody>
                  <a:tcPr>
                    <a:solidFill>
                      <a:srgbClr val="532971"/>
                    </a:solidFill>
                  </a:tcPr>
                </a:tc>
                <a:tc>
                  <a:txBody>
                    <a:bodyPr/>
                    <a:lstStyle/>
                    <a:p>
                      <a:pPr indent="180340" algn="ctr" rtl="1">
                        <a:lnSpc>
                          <a:spcPct val="75000"/>
                        </a:lnSpc>
                        <a:spcAft>
                          <a:spcPts val="0"/>
                        </a:spcAft>
                      </a:pPr>
                      <a:endParaRPr lang="en-US" sz="1400" b="1" dirty="0">
                        <a:solidFill>
                          <a:schemeClr val="tx1"/>
                        </a:solidFill>
                        <a:effectLst/>
                        <a:latin typeface="Times New Roman" panose="02020603050405020304" pitchFamily="18" charset="0"/>
                        <a:ea typeface="Calibri" panose="020F0502020204030204" pitchFamily="34" charset="0"/>
                        <a:cs typeface="B Mitra" panose="00000400000000000000"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C1AC"/>
                    </a:solidFill>
                  </a:tcPr>
                </a:tc>
                <a:tc vMerge="1">
                  <a:txBody>
                    <a:bodyPr/>
                    <a:lstStyle/>
                    <a:p>
                      <a:pPr rtl="1"/>
                      <a:endParaRPr lang="fa-I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C1AC"/>
                    </a:solidFill>
                  </a:tcPr>
                </a:tc>
                <a:extLst>
                  <a:ext uri="{0D108BD9-81ED-4DB2-BD59-A6C34878D82A}">
                    <a16:rowId xmlns:a16="http://schemas.microsoft.com/office/drawing/2014/main" val="3580274074"/>
                  </a:ext>
                </a:extLst>
              </a:tr>
              <a:tr h="495053">
                <a:tc rowSpan="3">
                  <a:txBody>
                    <a:bodyPr/>
                    <a:lstStyle/>
                    <a:p>
                      <a:pPr algn="ctr" rtl="1"/>
                      <a:r>
                        <a:rPr lang="fa-IR" b="0" dirty="0" smtClean="0">
                          <a:solidFill>
                            <a:schemeClr val="tx1"/>
                          </a:solidFill>
                          <a:cs typeface="B Nazanin" panose="00000400000000000000" pitchFamily="2" charset="-78"/>
                        </a:rPr>
                        <a:t>موضوع 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C1AC"/>
                    </a:solidFill>
                  </a:tcPr>
                </a:tc>
                <a:tc>
                  <a:txBody>
                    <a:bodyPr/>
                    <a:lstStyle/>
                    <a:p>
                      <a:pPr marL="0" indent="180340" algn="ctr" defTabSz="914400" rtl="1" eaLnBrk="1" latinLnBrk="0" hangingPunct="1">
                        <a:lnSpc>
                          <a:spcPct val="75000"/>
                        </a:lnSpc>
                        <a:spcAft>
                          <a:spcPts val="0"/>
                        </a:spcAft>
                      </a:pPr>
                      <a:r>
                        <a:rPr lang="fa-IR" sz="1400" b="1" u="none" strike="noStrike" kern="1200" dirty="0" smtClean="0">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زیر موضوع....</a:t>
                      </a:r>
                      <a:endParaRPr lang="en-US" sz="1400" b="1" u="none" strike="noStrike" kern="1200" dirty="0">
                        <a:solidFill>
                          <a:schemeClr val="tx1"/>
                        </a:solidFill>
                        <a:effectLst/>
                        <a:latin typeface="Calibri" panose="020F0502020204030204" pitchFamily="34" charset="0"/>
                        <a:ea typeface="Times New Roman" panose="02020603050405020304" pitchFamily="18" charset="0"/>
                        <a:cs typeface="B Nazanin" panose="00000400000000000000"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C1AC"/>
                    </a:solidFill>
                  </a:tcPr>
                </a:tc>
                <a:tc rowSpan="3">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dirty="0" smtClean="0">
                          <a:solidFill>
                            <a:schemeClr val="tx1"/>
                          </a:solidFill>
                          <a:cs typeface="B Nazanin" panose="00000400000000000000" pitchFamily="2" charset="-78"/>
                        </a:rPr>
                        <a:t> </a:t>
                      </a:r>
                      <a:r>
                        <a:rPr lang="fa-IR" sz="1800" b="1" kern="1200" dirty="0" smtClean="0">
                          <a:solidFill>
                            <a:schemeClr val="tx1"/>
                          </a:solidFill>
                          <a:latin typeface="+mn-lt"/>
                          <a:ea typeface="+mn-ea"/>
                          <a:cs typeface="B Nazanin" panose="00000400000000000000" pitchFamily="2" charset="-78"/>
                        </a:rPr>
                        <a:t>.... </a:t>
                      </a:r>
                      <a:r>
                        <a:rPr lang="en-US" sz="1800" b="1" kern="1200" dirty="0" smtClean="0">
                          <a:solidFill>
                            <a:schemeClr val="tx1"/>
                          </a:solidFill>
                          <a:latin typeface="+mn-lt"/>
                          <a:ea typeface="+mn-ea"/>
                          <a:cs typeface="B Nazanin" panose="00000400000000000000" pitchFamily="2" charset="-78"/>
                        </a:rPr>
                        <a:t> </a:t>
                      </a:r>
                      <a:r>
                        <a:rPr lang="fa-IR" sz="1800" b="1" kern="1200" dirty="0" smtClean="0">
                          <a:solidFill>
                            <a:schemeClr val="tx1"/>
                          </a:solidFill>
                          <a:latin typeface="+mn-lt"/>
                          <a:ea typeface="+mn-ea"/>
                          <a:cs typeface="B Nazanin" panose="00000400000000000000" pitchFamily="2" charset="-78"/>
                        </a:rPr>
                        <a:t>شرکت دانش بنیان در این موضوع وجود دارد</a:t>
                      </a:r>
                    </a:p>
                    <a:p>
                      <a:pPr algn="ctr" rtl="1"/>
                      <a:endParaRPr lang="fa-IR" dirty="0">
                        <a:solidFill>
                          <a:schemeClr val="tx1"/>
                        </a:solidFill>
                        <a:cs typeface="B Nazanin" panose="000004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C1AC"/>
                    </a:solidFill>
                  </a:tcPr>
                </a:tc>
                <a:extLst>
                  <a:ext uri="{0D108BD9-81ED-4DB2-BD59-A6C34878D82A}">
                    <a16:rowId xmlns:a16="http://schemas.microsoft.com/office/drawing/2014/main" val="2947284931"/>
                  </a:ext>
                </a:extLst>
              </a:tr>
              <a:tr h="495053">
                <a:tc vMerge="1">
                  <a:txBody>
                    <a:bodyPr/>
                    <a:lstStyle/>
                    <a:p>
                      <a:pPr rtl="1"/>
                      <a:endParaRPr lang="fa-IR"/>
                    </a:p>
                  </a:txBody>
                  <a:tcPr/>
                </a:tc>
                <a:tc>
                  <a:txBody>
                    <a:bodyPr/>
                    <a:lstStyle/>
                    <a:p>
                      <a:pPr marL="0" indent="180340" algn="ctr" defTabSz="914400" rtl="1" eaLnBrk="1" latinLnBrk="0" hangingPunct="1">
                        <a:lnSpc>
                          <a:spcPct val="75000"/>
                        </a:lnSpc>
                        <a:spcAft>
                          <a:spcPts val="0"/>
                        </a:spcAft>
                      </a:pPr>
                      <a:endParaRPr lang="en-US" sz="1400" b="1" u="none" strike="noStrike" kern="1200" dirty="0">
                        <a:solidFill>
                          <a:schemeClr val="tx1"/>
                        </a:solidFill>
                        <a:effectLst/>
                        <a:latin typeface="Calibri" panose="020F0502020204030204" pitchFamily="34" charset="0"/>
                        <a:ea typeface="Times New Roman" panose="02020603050405020304" pitchFamily="18" charset="0"/>
                        <a:cs typeface="B Nazanin" panose="00000400000000000000"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C1AC"/>
                    </a:solidFill>
                  </a:tcPr>
                </a:tc>
                <a:tc vMerge="1">
                  <a:txBody>
                    <a:bodyPr/>
                    <a:lstStyle/>
                    <a:p>
                      <a:pPr rtl="1"/>
                      <a:endParaRPr lang="fa-IR"/>
                    </a:p>
                  </a:txBody>
                  <a:tcPr/>
                </a:tc>
                <a:extLst>
                  <a:ext uri="{0D108BD9-81ED-4DB2-BD59-A6C34878D82A}">
                    <a16:rowId xmlns:a16="http://schemas.microsoft.com/office/drawing/2014/main" val="2404766730"/>
                  </a:ext>
                </a:extLst>
              </a:tr>
              <a:tr h="495053">
                <a:tc vMerge="1">
                  <a:txBody>
                    <a:bodyPr/>
                    <a:lstStyle/>
                    <a:p>
                      <a:pPr rtl="1"/>
                      <a:endParaRPr lang="fa-IR"/>
                    </a:p>
                  </a:txBody>
                  <a:tcPr/>
                </a:tc>
                <a:tc>
                  <a:txBody>
                    <a:bodyPr/>
                    <a:lstStyle/>
                    <a:p>
                      <a:pPr marL="0" indent="180340" algn="ctr" defTabSz="914400" rtl="1" eaLnBrk="1" latinLnBrk="0" hangingPunct="1">
                        <a:lnSpc>
                          <a:spcPct val="75000"/>
                        </a:lnSpc>
                        <a:spcAft>
                          <a:spcPts val="0"/>
                        </a:spcAft>
                      </a:pPr>
                      <a:endParaRPr lang="en-US" sz="1400" b="1" u="none" strike="noStrike" kern="1200" dirty="0">
                        <a:solidFill>
                          <a:schemeClr val="tx1"/>
                        </a:solidFill>
                        <a:effectLst/>
                        <a:latin typeface="Calibri" panose="020F0502020204030204" pitchFamily="34" charset="0"/>
                        <a:ea typeface="Times New Roman" panose="02020603050405020304" pitchFamily="18" charset="0"/>
                        <a:cs typeface="B Nazanin" panose="00000400000000000000"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C1AC"/>
                    </a:solidFill>
                  </a:tcPr>
                </a:tc>
                <a:tc vMerge="1">
                  <a:txBody>
                    <a:bodyPr/>
                    <a:lstStyle/>
                    <a:p>
                      <a:pPr rtl="1"/>
                      <a:endParaRPr lang="fa-IR"/>
                    </a:p>
                  </a:txBody>
                  <a:tcPr/>
                </a:tc>
                <a:extLst>
                  <a:ext uri="{0D108BD9-81ED-4DB2-BD59-A6C34878D82A}">
                    <a16:rowId xmlns:a16="http://schemas.microsoft.com/office/drawing/2014/main" val="483041207"/>
                  </a:ext>
                </a:extLst>
              </a:tr>
            </a:tbl>
          </a:graphicData>
        </a:graphic>
      </p:graphicFrame>
    </p:spTree>
    <p:extLst>
      <p:ext uri="{BB962C8B-B14F-4D97-AF65-F5344CB8AC3E}">
        <p14:creationId xmlns:p14="http://schemas.microsoft.com/office/powerpoint/2010/main" val="22209670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02111984F565}" type="slidenum">
              <a:rPr lang="en-US" smtClean="0"/>
              <a:pPr/>
              <a:t>25</a:t>
            </a:fld>
            <a:endParaRPr lang="en-US" dirty="0"/>
          </a:p>
        </p:txBody>
      </p:sp>
      <p:sp>
        <p:nvSpPr>
          <p:cNvPr id="2" name="Title 1"/>
          <p:cNvSpPr>
            <a:spLocks noGrp="1"/>
          </p:cNvSpPr>
          <p:nvPr>
            <p:ph type="title" idx="4294967295"/>
          </p:nvPr>
        </p:nvSpPr>
        <p:spPr>
          <a:xfrm>
            <a:off x="519121" y="404351"/>
            <a:ext cx="10950575" cy="1325563"/>
          </a:xfrm>
        </p:spPr>
        <p:txBody>
          <a:bodyPr>
            <a:normAutofit fontScale="90000"/>
          </a:bodyPr>
          <a:lstStyle/>
          <a:p>
            <a:pPr algn="ctr" rtl="1">
              <a:lnSpc>
                <a:spcPct val="150000"/>
              </a:lnSpc>
            </a:pPr>
            <a:r>
              <a:rPr lang="fa-IR" sz="2800" dirty="0">
                <a:solidFill>
                  <a:srgbClr val="532971"/>
                </a:solidFill>
                <a:cs typeface="B Titr" panose="00000700000000000000" pitchFamily="2" charset="-78"/>
              </a:rPr>
              <a:t>مدل کسب و کار؛ وضعیت دانشگاه‌ها و مراکز آموزشی، پژوهشی و </a:t>
            </a:r>
            <a:r>
              <a:rPr lang="fa-IR" sz="2800" dirty="0" smtClean="0">
                <a:solidFill>
                  <a:srgbClr val="532971"/>
                </a:solidFill>
                <a:cs typeface="B Titr" panose="00000700000000000000" pitchFamily="2" charset="-78"/>
              </a:rPr>
              <a:t>فناوری</a:t>
            </a:r>
            <a:r>
              <a:rPr lang="fa-IR" sz="3200" dirty="0" smtClean="0">
                <a:solidFill>
                  <a:srgbClr val="532971"/>
                </a:solidFill>
                <a:cs typeface="B Titr" panose="00000700000000000000" pitchFamily="2" charset="-78"/>
              </a:rPr>
              <a:t/>
            </a:r>
            <a:br>
              <a:rPr lang="fa-IR" sz="3200" dirty="0" smtClean="0">
                <a:solidFill>
                  <a:srgbClr val="532971"/>
                </a:solidFill>
                <a:cs typeface="B Titr" panose="00000700000000000000" pitchFamily="2" charset="-78"/>
              </a:rPr>
            </a:br>
            <a:r>
              <a:rPr lang="fa-IR" sz="3200" dirty="0" smtClean="0">
                <a:solidFill>
                  <a:srgbClr val="532971"/>
                </a:solidFill>
                <a:cs typeface="B Titr" panose="00000700000000000000" pitchFamily="2" charset="-78"/>
              </a:rPr>
              <a:t>در استان.... و یا در حوزه .....</a:t>
            </a:r>
            <a:endParaRPr lang="fa-IR" sz="1800" dirty="0">
              <a:solidFill>
                <a:srgbClr val="532971"/>
              </a:solidFill>
              <a:cs typeface="B Titr" panose="00000700000000000000" pitchFamily="2" charset="-78"/>
            </a:endParaRPr>
          </a:p>
        </p:txBody>
      </p:sp>
      <p:graphicFrame>
        <p:nvGraphicFramePr>
          <p:cNvPr id="8" name="Content Placeholder 7"/>
          <p:cNvGraphicFramePr>
            <a:graphicFrameLocks/>
          </p:cNvGraphicFramePr>
          <p:nvPr>
            <p:extLst>
              <p:ext uri="{D42A27DB-BD31-4B8C-83A1-F6EECF244321}">
                <p14:modId xmlns:p14="http://schemas.microsoft.com/office/powerpoint/2010/main" val="1919040384"/>
              </p:ext>
            </p:extLst>
          </p:nvPr>
        </p:nvGraphicFramePr>
        <p:xfrm>
          <a:off x="5837403" y="2836097"/>
          <a:ext cx="6116665" cy="3255943"/>
        </p:xfrm>
        <a:graphic>
          <a:graphicData uri="http://schemas.openxmlformats.org/drawingml/2006/table">
            <a:tbl>
              <a:tblPr rtl="1" firstRow="1" bandRow="1">
                <a:solidFill>
                  <a:schemeClr val="accent1">
                    <a:lumMod val="20000"/>
                    <a:lumOff val="80000"/>
                  </a:schemeClr>
                </a:solidFill>
              </a:tblPr>
              <a:tblGrid>
                <a:gridCol w="4335929">
                  <a:extLst>
                    <a:ext uri="{9D8B030D-6E8A-4147-A177-3AD203B41FA5}">
                      <a16:colId xmlns:a16="http://schemas.microsoft.com/office/drawing/2014/main" val="2624630808"/>
                    </a:ext>
                  </a:extLst>
                </a:gridCol>
                <a:gridCol w="1780736">
                  <a:extLst>
                    <a:ext uri="{9D8B030D-6E8A-4147-A177-3AD203B41FA5}">
                      <a16:colId xmlns:a16="http://schemas.microsoft.com/office/drawing/2014/main" val="54336194"/>
                    </a:ext>
                  </a:extLst>
                </a:gridCol>
              </a:tblGrid>
              <a:tr h="625077">
                <a:tc gridSpan="2">
                  <a:txBody>
                    <a:bodyPr/>
                    <a:lstStyle/>
                    <a:p>
                      <a:pPr marL="0" marR="0" algn="ctr" rtl="1">
                        <a:lnSpc>
                          <a:spcPct val="107000"/>
                        </a:lnSpc>
                        <a:spcBef>
                          <a:spcPts val="0"/>
                        </a:spcBef>
                        <a:spcAft>
                          <a:spcPts val="0"/>
                        </a:spcAft>
                      </a:pPr>
                      <a:r>
                        <a:rPr lang="fa-IR" sz="2000" b="1" dirty="0" smtClean="0">
                          <a:solidFill>
                            <a:schemeClr val="bg1"/>
                          </a:solidFill>
                          <a:effectLst/>
                          <a:latin typeface="Calibri" panose="020F0502020204030204" pitchFamily="34" charset="0"/>
                          <a:ea typeface="Calibri" panose="020F0502020204030204" pitchFamily="34" charset="0"/>
                          <a:cs typeface="B Nazanin" panose="00000400000000000000" pitchFamily="2" charset="-78"/>
                        </a:rPr>
                        <a:t>وضعیت دانشگاه‌ها و مراکز آموزشی، پژوهشی و فناوری</a:t>
                      </a:r>
                      <a:endParaRPr lang="en-US" sz="2000" b="1" dirty="0">
                        <a:solidFill>
                          <a:schemeClr val="bg1"/>
                        </a:solidFill>
                        <a:effectLst/>
                        <a:latin typeface="Calibri" panose="020F0502020204030204" pitchFamily="34" charset="0"/>
                        <a:ea typeface="Calibri" panose="020F0502020204030204" pitchFamily="34" charset="0"/>
                        <a:cs typeface="B Nazanin" panose="00000400000000000000" pitchFamily="2" charset="-78"/>
                      </a:endParaRPr>
                    </a:p>
                  </a:txBody>
                  <a:tcPr marL="66733" marR="66733" marT="0"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32971"/>
                    </a:solidFill>
                  </a:tcPr>
                </a:tc>
                <a:tc hMerge="1">
                  <a:txBody>
                    <a:bodyPr/>
                    <a:lstStyle/>
                    <a:p>
                      <a:pPr marL="0" marR="0" algn="ctr" rtl="1">
                        <a:lnSpc>
                          <a:spcPct val="107000"/>
                        </a:lnSpc>
                        <a:spcBef>
                          <a:spcPts val="0"/>
                        </a:spcBef>
                        <a:spcAft>
                          <a:spcPts val="0"/>
                        </a:spcAft>
                      </a:pP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6733" marR="66733"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extLst>
                  <a:ext uri="{0D108BD9-81ED-4DB2-BD59-A6C34878D82A}">
                    <a16:rowId xmlns:a16="http://schemas.microsoft.com/office/drawing/2014/main" val="2248266240"/>
                  </a:ext>
                </a:extLst>
              </a:tr>
              <a:tr h="375838">
                <a:tc>
                  <a:txBody>
                    <a:bodyPr/>
                    <a:lstStyle/>
                    <a:p>
                      <a:pPr algn="ctr" rtl="1" fontAlgn="b"/>
                      <a:r>
                        <a:rPr lang="fa-IR" sz="1600" b="1" i="0" u="none" strike="noStrike" dirty="0">
                          <a:solidFill>
                            <a:srgbClr val="000000"/>
                          </a:solidFill>
                          <a:effectLst/>
                          <a:latin typeface="B Nazanin" panose="00000400000000000000" pitchFamily="2" charset="-78"/>
                          <a:cs typeface="B Nazanin" panose="00000400000000000000" pitchFamily="2" charset="-78"/>
                        </a:rPr>
                        <a:t>تعداد دانشگاه های کل استان</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C1AC"/>
                    </a:solidFill>
                  </a:tcPr>
                </a:tc>
                <a:tc>
                  <a:txBody>
                    <a:bodyPr/>
                    <a:lstStyle/>
                    <a:p>
                      <a:pPr algn="ctr" rtl="0" fontAlgn="b"/>
                      <a:r>
                        <a:rPr lang="fa-IR" sz="1600" b="1" i="0" u="none" strike="noStrike" dirty="0" smtClean="0">
                          <a:solidFill>
                            <a:srgbClr val="000000"/>
                          </a:solidFill>
                          <a:effectLst/>
                          <a:latin typeface="B Nazanin" panose="00000400000000000000" pitchFamily="2" charset="-78"/>
                          <a:cs typeface="B Nazanin" panose="00000400000000000000" pitchFamily="2" charset="-78"/>
                        </a:rPr>
                        <a:t>؟</a:t>
                      </a:r>
                      <a:endParaRPr lang="fa-IR"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C1AC"/>
                    </a:solidFill>
                  </a:tcPr>
                </a:tc>
                <a:extLst>
                  <a:ext uri="{0D108BD9-81ED-4DB2-BD59-A6C34878D82A}">
                    <a16:rowId xmlns:a16="http://schemas.microsoft.com/office/drawing/2014/main" val="100046387"/>
                  </a:ext>
                </a:extLst>
              </a:tr>
              <a:tr h="375838">
                <a:tc>
                  <a:txBody>
                    <a:bodyPr/>
                    <a:lstStyle/>
                    <a:p>
                      <a:pPr algn="ctr" rtl="1" fontAlgn="b"/>
                      <a:r>
                        <a:rPr lang="fa-IR" sz="1600" b="1" i="0" u="none" strike="noStrike" dirty="0">
                          <a:solidFill>
                            <a:srgbClr val="000000"/>
                          </a:solidFill>
                          <a:effectLst/>
                          <a:latin typeface="B Nazanin" panose="00000400000000000000" pitchFamily="2" charset="-78"/>
                          <a:cs typeface="B Nazanin" panose="00000400000000000000" pitchFamily="2" charset="-78"/>
                        </a:rPr>
                        <a:t>تعداد مراکز آموزش عالی کل استان</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C1AC"/>
                    </a:solidFill>
                  </a:tcPr>
                </a:tc>
                <a:tc>
                  <a:txBody>
                    <a:bodyPr/>
                    <a:lstStyle/>
                    <a:p>
                      <a:pPr algn="ctr" rtl="0" fontAlgn="b"/>
                      <a:r>
                        <a:rPr lang="fa-IR" sz="1600" b="1" i="0" u="none" strike="noStrike" dirty="0" smtClean="0">
                          <a:solidFill>
                            <a:srgbClr val="000000"/>
                          </a:solidFill>
                          <a:effectLst/>
                          <a:latin typeface="B Nazanin" panose="00000400000000000000" pitchFamily="2" charset="-78"/>
                          <a:cs typeface="B Nazanin" panose="00000400000000000000" pitchFamily="2" charset="-78"/>
                        </a:rPr>
                        <a:t>؟</a:t>
                      </a:r>
                      <a:endParaRPr lang="fa-IR"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C1AC"/>
                    </a:solidFill>
                  </a:tcPr>
                </a:tc>
                <a:extLst>
                  <a:ext uri="{0D108BD9-81ED-4DB2-BD59-A6C34878D82A}">
                    <a16:rowId xmlns:a16="http://schemas.microsoft.com/office/drawing/2014/main" val="852451908"/>
                  </a:ext>
                </a:extLst>
              </a:tr>
              <a:tr h="375838">
                <a:tc>
                  <a:txBody>
                    <a:bodyPr/>
                    <a:lstStyle/>
                    <a:p>
                      <a:pPr algn="ctr" rtl="1" fontAlgn="b"/>
                      <a:r>
                        <a:rPr lang="fa-IR" sz="1600" b="1" i="0" u="none" strike="noStrike" dirty="0">
                          <a:solidFill>
                            <a:srgbClr val="000000"/>
                          </a:solidFill>
                          <a:effectLst/>
                          <a:latin typeface="B Nazanin" panose="00000400000000000000" pitchFamily="2" charset="-78"/>
                          <a:cs typeface="B Nazanin" panose="00000400000000000000" pitchFamily="2" charset="-78"/>
                        </a:rPr>
                        <a:t>تعداد پارک های علم و فناوری کل استان</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C1AC"/>
                    </a:solidFill>
                  </a:tcPr>
                </a:tc>
                <a:tc>
                  <a:txBody>
                    <a:bodyPr/>
                    <a:lstStyle/>
                    <a:p>
                      <a:pPr algn="ctr" rtl="0" fontAlgn="b"/>
                      <a:r>
                        <a:rPr lang="fa-IR" sz="1600" b="1" i="0" u="none" strike="noStrike" dirty="0" smtClean="0">
                          <a:solidFill>
                            <a:srgbClr val="000000"/>
                          </a:solidFill>
                          <a:effectLst/>
                          <a:latin typeface="B Nazanin" panose="00000400000000000000" pitchFamily="2" charset="-78"/>
                          <a:cs typeface="B Nazanin" panose="00000400000000000000" pitchFamily="2" charset="-78"/>
                        </a:rPr>
                        <a:t>؟</a:t>
                      </a:r>
                      <a:endParaRPr lang="fa-IR"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C1AC"/>
                    </a:solidFill>
                  </a:tcPr>
                </a:tc>
                <a:extLst>
                  <a:ext uri="{0D108BD9-81ED-4DB2-BD59-A6C34878D82A}">
                    <a16:rowId xmlns:a16="http://schemas.microsoft.com/office/drawing/2014/main" val="3268598103"/>
                  </a:ext>
                </a:extLst>
              </a:tr>
              <a:tr h="375838">
                <a:tc>
                  <a:txBody>
                    <a:bodyPr/>
                    <a:lstStyle/>
                    <a:p>
                      <a:pPr algn="ctr" rtl="1" fontAlgn="b"/>
                      <a:r>
                        <a:rPr lang="fa-IR" sz="1600" b="1" i="0" u="none" strike="noStrike" dirty="0">
                          <a:solidFill>
                            <a:srgbClr val="000000"/>
                          </a:solidFill>
                          <a:effectLst/>
                          <a:latin typeface="B Nazanin" panose="00000400000000000000" pitchFamily="2" charset="-78"/>
                          <a:cs typeface="B Nazanin" panose="00000400000000000000" pitchFamily="2" charset="-78"/>
                        </a:rPr>
                        <a:t>تعداد مراکز رشد کل استان</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C1AC"/>
                    </a:solidFill>
                  </a:tcPr>
                </a:tc>
                <a:tc>
                  <a:txBody>
                    <a:bodyPr/>
                    <a:lstStyle/>
                    <a:p>
                      <a:pPr algn="ctr" rtl="0" fontAlgn="b"/>
                      <a:r>
                        <a:rPr lang="fa-IR" sz="1600" b="1" i="0" u="none" strike="noStrike" dirty="0" smtClean="0">
                          <a:solidFill>
                            <a:srgbClr val="000000"/>
                          </a:solidFill>
                          <a:effectLst/>
                          <a:latin typeface="B Nazanin" panose="00000400000000000000" pitchFamily="2" charset="-78"/>
                          <a:cs typeface="B Nazanin" panose="00000400000000000000" pitchFamily="2" charset="-78"/>
                        </a:rPr>
                        <a:t>؟</a:t>
                      </a:r>
                      <a:endParaRPr lang="fa-IR"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C1AC"/>
                    </a:solidFill>
                  </a:tcPr>
                </a:tc>
                <a:extLst>
                  <a:ext uri="{0D108BD9-81ED-4DB2-BD59-A6C34878D82A}">
                    <a16:rowId xmlns:a16="http://schemas.microsoft.com/office/drawing/2014/main" val="1088270627"/>
                  </a:ext>
                </a:extLst>
              </a:tr>
              <a:tr h="375838">
                <a:tc>
                  <a:txBody>
                    <a:bodyPr/>
                    <a:lstStyle/>
                    <a:p>
                      <a:pPr algn="ctr" rtl="1" fontAlgn="b"/>
                      <a:r>
                        <a:rPr lang="fa-IR" sz="1600" b="1" i="0" u="none" strike="noStrike" dirty="0">
                          <a:solidFill>
                            <a:srgbClr val="000000"/>
                          </a:solidFill>
                          <a:effectLst/>
                          <a:latin typeface="B Nazanin" panose="00000400000000000000" pitchFamily="2" charset="-78"/>
                          <a:cs typeface="B Nazanin" panose="00000400000000000000" pitchFamily="2" charset="-78"/>
                        </a:rPr>
                        <a:t>تعداد شرکت های دانش بنیان کل استان</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C1AC"/>
                    </a:solidFill>
                  </a:tcPr>
                </a:tc>
                <a:tc>
                  <a:txBody>
                    <a:bodyPr/>
                    <a:lstStyle/>
                    <a:p>
                      <a:pPr algn="ctr" rtl="0" fontAlgn="b"/>
                      <a:r>
                        <a:rPr lang="fa-IR" sz="1600" b="1" i="0" u="none" strike="noStrike" dirty="0" smtClean="0">
                          <a:solidFill>
                            <a:srgbClr val="000000"/>
                          </a:solidFill>
                          <a:effectLst/>
                          <a:latin typeface="B Nazanin" panose="00000400000000000000" pitchFamily="2" charset="-78"/>
                          <a:cs typeface="B Nazanin" panose="00000400000000000000" pitchFamily="2" charset="-78"/>
                        </a:rPr>
                        <a:t>؟</a:t>
                      </a:r>
                      <a:endParaRPr lang="fa-IR"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C1AC"/>
                    </a:solidFill>
                  </a:tcPr>
                </a:tc>
                <a:extLst>
                  <a:ext uri="{0D108BD9-81ED-4DB2-BD59-A6C34878D82A}">
                    <a16:rowId xmlns:a16="http://schemas.microsoft.com/office/drawing/2014/main" val="3999486518"/>
                  </a:ext>
                </a:extLst>
              </a:tr>
              <a:tr h="375838">
                <a:tc>
                  <a:txBody>
                    <a:bodyPr/>
                    <a:lstStyle/>
                    <a:p>
                      <a:pPr algn="ctr" rtl="1" fontAlgn="b"/>
                      <a:r>
                        <a:rPr lang="fa-IR" sz="1600" b="1" i="0" u="none" strike="noStrike" dirty="0">
                          <a:solidFill>
                            <a:srgbClr val="000000"/>
                          </a:solidFill>
                          <a:effectLst/>
                          <a:latin typeface="B Nazanin" panose="00000400000000000000" pitchFamily="2" charset="-78"/>
                          <a:cs typeface="B Nazanin" panose="00000400000000000000" pitchFamily="2" charset="-78"/>
                        </a:rPr>
                        <a:t>تعداد واحدهای فناور مراکز رشد و پارک کل استان</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C1AC"/>
                    </a:solidFill>
                  </a:tcPr>
                </a:tc>
                <a:tc>
                  <a:txBody>
                    <a:bodyPr/>
                    <a:lstStyle/>
                    <a:p>
                      <a:pPr algn="ctr" rtl="0" fontAlgn="b"/>
                      <a:r>
                        <a:rPr lang="fa-IR" sz="1600" b="1" i="0" u="none" strike="noStrike" dirty="0" smtClean="0">
                          <a:solidFill>
                            <a:srgbClr val="000000"/>
                          </a:solidFill>
                          <a:effectLst/>
                          <a:latin typeface="B Nazanin" panose="00000400000000000000" pitchFamily="2" charset="-78"/>
                          <a:cs typeface="B Nazanin" panose="00000400000000000000" pitchFamily="2" charset="-78"/>
                        </a:rPr>
                        <a:t>؟</a:t>
                      </a:r>
                      <a:endParaRPr lang="fa-IR"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C1AC"/>
                    </a:solidFill>
                  </a:tcPr>
                </a:tc>
                <a:extLst>
                  <a:ext uri="{0D108BD9-81ED-4DB2-BD59-A6C34878D82A}">
                    <a16:rowId xmlns:a16="http://schemas.microsoft.com/office/drawing/2014/main" val="2944859196"/>
                  </a:ext>
                </a:extLst>
              </a:tr>
              <a:tr h="375838">
                <a:tc>
                  <a:txBody>
                    <a:bodyPr/>
                    <a:lstStyle/>
                    <a:p>
                      <a:pPr algn="ctr" rtl="1" fontAlgn="b"/>
                      <a:r>
                        <a:rPr lang="fa-IR" sz="1600" b="1" i="0" u="none" strike="noStrike" dirty="0">
                          <a:solidFill>
                            <a:srgbClr val="000000"/>
                          </a:solidFill>
                          <a:effectLst/>
                          <a:latin typeface="B Nazanin" panose="00000400000000000000" pitchFamily="2" charset="-78"/>
                          <a:cs typeface="B Nazanin" panose="00000400000000000000" pitchFamily="2" charset="-78"/>
                        </a:rPr>
                        <a:t>تعداد شهر صنعتی های کل استان</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C1AC"/>
                    </a:solidFill>
                  </a:tcPr>
                </a:tc>
                <a:tc>
                  <a:txBody>
                    <a:bodyPr/>
                    <a:lstStyle/>
                    <a:p>
                      <a:pPr algn="ctr" rtl="0" fontAlgn="b"/>
                      <a:r>
                        <a:rPr lang="fa-IR" sz="1600" b="1" i="0" u="none" strike="noStrike" dirty="0" smtClean="0">
                          <a:solidFill>
                            <a:srgbClr val="000000"/>
                          </a:solidFill>
                          <a:effectLst/>
                          <a:latin typeface="B Nazanin" panose="00000400000000000000" pitchFamily="2" charset="-78"/>
                          <a:cs typeface="B Nazanin" panose="00000400000000000000" pitchFamily="2" charset="-78"/>
                        </a:rPr>
                        <a:t>؟</a:t>
                      </a:r>
                      <a:endParaRPr lang="fa-IR"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C1AC"/>
                    </a:solidFill>
                  </a:tcPr>
                </a:tc>
                <a:extLst>
                  <a:ext uri="{0D108BD9-81ED-4DB2-BD59-A6C34878D82A}">
                    <a16:rowId xmlns:a16="http://schemas.microsoft.com/office/drawing/2014/main" val="4194251310"/>
                  </a:ext>
                </a:extLst>
              </a:tr>
            </a:tbl>
          </a:graphicData>
        </a:graphic>
      </p:graphicFrame>
      <p:graphicFrame>
        <p:nvGraphicFramePr>
          <p:cNvPr id="6" name="Content Placeholder 7"/>
          <p:cNvGraphicFramePr>
            <a:graphicFrameLocks/>
          </p:cNvGraphicFramePr>
          <p:nvPr>
            <p:extLst>
              <p:ext uri="{D42A27DB-BD31-4B8C-83A1-F6EECF244321}">
                <p14:modId xmlns:p14="http://schemas.microsoft.com/office/powerpoint/2010/main" val="1138184229"/>
              </p:ext>
            </p:extLst>
          </p:nvPr>
        </p:nvGraphicFramePr>
        <p:xfrm>
          <a:off x="0" y="3211934"/>
          <a:ext cx="5716812" cy="2504267"/>
        </p:xfrm>
        <a:graphic>
          <a:graphicData uri="http://schemas.openxmlformats.org/drawingml/2006/table">
            <a:tbl>
              <a:tblPr rtl="1" firstRow="1" bandRow="1">
                <a:solidFill>
                  <a:schemeClr val="accent1">
                    <a:lumMod val="20000"/>
                    <a:lumOff val="80000"/>
                  </a:schemeClr>
                </a:solidFill>
              </a:tblPr>
              <a:tblGrid>
                <a:gridCol w="4052485">
                  <a:extLst>
                    <a:ext uri="{9D8B030D-6E8A-4147-A177-3AD203B41FA5}">
                      <a16:colId xmlns:a16="http://schemas.microsoft.com/office/drawing/2014/main" val="2624630808"/>
                    </a:ext>
                  </a:extLst>
                </a:gridCol>
                <a:gridCol w="1664327">
                  <a:extLst>
                    <a:ext uri="{9D8B030D-6E8A-4147-A177-3AD203B41FA5}">
                      <a16:colId xmlns:a16="http://schemas.microsoft.com/office/drawing/2014/main" val="54336194"/>
                    </a:ext>
                  </a:extLst>
                </a:gridCol>
              </a:tblGrid>
              <a:tr h="625077">
                <a:tc gridSpan="2">
                  <a:txBody>
                    <a:bodyPr/>
                    <a:lstStyle/>
                    <a:p>
                      <a:pPr marL="0" marR="0" algn="ctr" rtl="1">
                        <a:lnSpc>
                          <a:spcPct val="107000"/>
                        </a:lnSpc>
                        <a:spcBef>
                          <a:spcPts val="0"/>
                        </a:spcBef>
                        <a:spcAft>
                          <a:spcPts val="0"/>
                        </a:spcAft>
                      </a:pPr>
                      <a:r>
                        <a:rPr lang="fa-IR" sz="2000" b="1" dirty="0" smtClean="0">
                          <a:solidFill>
                            <a:schemeClr val="bg1"/>
                          </a:solidFill>
                          <a:effectLst/>
                          <a:latin typeface="Calibri" panose="020F0502020204030204" pitchFamily="34" charset="0"/>
                          <a:ea typeface="Calibri" panose="020F0502020204030204" pitchFamily="34" charset="0"/>
                          <a:cs typeface="B Nazanin" panose="00000400000000000000" pitchFamily="2" charset="-78"/>
                        </a:rPr>
                        <a:t>وضعیت دانشگاه‌ها و مراکز آموزشی، پژوهشی و فناوری</a:t>
                      </a:r>
                      <a:endParaRPr lang="en-US" sz="2000" b="1" dirty="0">
                        <a:solidFill>
                          <a:schemeClr val="bg1"/>
                        </a:solidFill>
                        <a:effectLst/>
                        <a:latin typeface="Calibri" panose="020F0502020204030204" pitchFamily="34" charset="0"/>
                        <a:ea typeface="Calibri" panose="020F0502020204030204" pitchFamily="34" charset="0"/>
                        <a:cs typeface="B Nazanin" panose="00000400000000000000" pitchFamily="2" charset="-78"/>
                      </a:endParaRPr>
                    </a:p>
                  </a:txBody>
                  <a:tcPr marL="66733" marR="66733" marT="0"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32971"/>
                    </a:solidFill>
                  </a:tcPr>
                </a:tc>
                <a:tc hMerge="1">
                  <a:txBody>
                    <a:bodyPr/>
                    <a:lstStyle/>
                    <a:p>
                      <a:pPr marL="0" marR="0" algn="ctr" rtl="1">
                        <a:lnSpc>
                          <a:spcPct val="107000"/>
                        </a:lnSpc>
                        <a:spcBef>
                          <a:spcPts val="0"/>
                        </a:spcBef>
                        <a:spcAft>
                          <a:spcPts val="0"/>
                        </a:spcAft>
                      </a:pP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6733" marR="66733"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extLst>
                  <a:ext uri="{0D108BD9-81ED-4DB2-BD59-A6C34878D82A}">
                    <a16:rowId xmlns:a16="http://schemas.microsoft.com/office/drawing/2014/main" val="2248266240"/>
                  </a:ext>
                </a:extLst>
              </a:tr>
              <a:tr h="375838">
                <a:tc>
                  <a:txBody>
                    <a:bodyPr/>
                    <a:lstStyle/>
                    <a:p>
                      <a:pPr marL="0" marR="0" lvl="0" indent="0" algn="ctr" defTabSz="914400" rtl="1" eaLnBrk="1" fontAlgn="b" latinLnBrk="0" hangingPunct="1">
                        <a:lnSpc>
                          <a:spcPct val="100000"/>
                        </a:lnSpc>
                        <a:spcBef>
                          <a:spcPts val="0"/>
                        </a:spcBef>
                        <a:spcAft>
                          <a:spcPts val="0"/>
                        </a:spcAft>
                        <a:buClrTx/>
                        <a:buSzTx/>
                        <a:buFontTx/>
                        <a:buNone/>
                        <a:tabLst/>
                        <a:defRPr/>
                      </a:pPr>
                      <a:r>
                        <a:rPr lang="fa-IR" sz="1600" b="1" i="0" u="none" strike="noStrike" dirty="0">
                          <a:solidFill>
                            <a:srgbClr val="000000"/>
                          </a:solidFill>
                          <a:effectLst/>
                          <a:latin typeface="B Nazanin" panose="00000400000000000000" pitchFamily="2" charset="-78"/>
                          <a:cs typeface="B Nazanin" panose="00000400000000000000" pitchFamily="2" charset="-78"/>
                        </a:rPr>
                        <a:t>تعداد دانشگاه </a:t>
                      </a:r>
                      <a:r>
                        <a:rPr lang="fa-IR" sz="1600" b="1" i="0" u="none" strike="noStrike" dirty="0" smtClean="0">
                          <a:solidFill>
                            <a:srgbClr val="000000"/>
                          </a:solidFill>
                          <a:effectLst/>
                          <a:latin typeface="B Nazanin" panose="00000400000000000000" pitchFamily="2" charset="-78"/>
                          <a:cs typeface="B Nazanin" panose="00000400000000000000" pitchFamily="2" charset="-78"/>
                        </a:rPr>
                        <a:t>ها</a:t>
                      </a:r>
                      <a:r>
                        <a:rPr lang="fa-IR" sz="1600" b="1" i="0" u="none" strike="noStrike" baseline="0" dirty="0" smtClean="0">
                          <a:solidFill>
                            <a:srgbClr val="000000"/>
                          </a:solidFill>
                          <a:effectLst/>
                          <a:latin typeface="B Nazanin" panose="00000400000000000000" pitchFamily="2" charset="-78"/>
                          <a:cs typeface="B Nazanin" panose="00000400000000000000" pitchFamily="2" charset="-78"/>
                        </a:rPr>
                        <a:t> </a:t>
                      </a:r>
                      <a:r>
                        <a:rPr lang="fa-IR" sz="1600" b="1" i="0" u="none" strike="noStrike" dirty="0" smtClean="0">
                          <a:solidFill>
                            <a:srgbClr val="000000"/>
                          </a:solidFill>
                          <a:effectLst/>
                          <a:latin typeface="B Nazanin" panose="00000400000000000000" pitchFamily="2" charset="-78"/>
                          <a:cs typeface="B Nazanin" panose="00000400000000000000" pitchFamily="2" charset="-78"/>
                        </a:rPr>
                        <a:t>در حوزه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C1AC"/>
                    </a:solidFill>
                  </a:tcPr>
                </a:tc>
                <a:tc>
                  <a:txBody>
                    <a:bodyPr/>
                    <a:lstStyle/>
                    <a:p>
                      <a:pPr algn="ctr" rtl="0" fontAlgn="b"/>
                      <a:r>
                        <a:rPr lang="fa-IR" sz="1600" b="1" i="0" u="none" strike="noStrike" dirty="0" smtClean="0">
                          <a:solidFill>
                            <a:srgbClr val="000000"/>
                          </a:solidFill>
                          <a:effectLst/>
                          <a:latin typeface="B Nazanin" panose="00000400000000000000" pitchFamily="2" charset="-78"/>
                          <a:cs typeface="B Nazanin" panose="00000400000000000000" pitchFamily="2" charset="-78"/>
                        </a:rPr>
                        <a:t>؟</a:t>
                      </a:r>
                      <a:endParaRPr lang="fa-IR"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C1AC"/>
                    </a:solidFill>
                  </a:tcPr>
                </a:tc>
                <a:extLst>
                  <a:ext uri="{0D108BD9-81ED-4DB2-BD59-A6C34878D82A}">
                    <a16:rowId xmlns:a16="http://schemas.microsoft.com/office/drawing/2014/main" val="100046387"/>
                  </a:ext>
                </a:extLst>
              </a:tr>
              <a:tr h="375838">
                <a:tc>
                  <a:txBody>
                    <a:bodyPr/>
                    <a:lstStyle/>
                    <a:p>
                      <a:pPr algn="ctr" rtl="1" fontAlgn="b"/>
                      <a:r>
                        <a:rPr lang="fa-IR" sz="1600" b="1" i="0" u="none" strike="noStrike" dirty="0">
                          <a:solidFill>
                            <a:srgbClr val="000000"/>
                          </a:solidFill>
                          <a:effectLst/>
                          <a:latin typeface="B Nazanin" panose="00000400000000000000" pitchFamily="2" charset="-78"/>
                          <a:cs typeface="B Nazanin" panose="00000400000000000000" pitchFamily="2" charset="-78"/>
                        </a:rPr>
                        <a:t>تعداد مراکز آموزش عالی </a:t>
                      </a:r>
                      <a:r>
                        <a:rPr lang="fa-IR" sz="1600" b="1" i="0" u="none" strike="noStrike" dirty="0" smtClean="0">
                          <a:solidFill>
                            <a:srgbClr val="000000"/>
                          </a:solidFill>
                          <a:effectLst/>
                          <a:latin typeface="B Nazanin" panose="00000400000000000000" pitchFamily="2" charset="-78"/>
                          <a:cs typeface="B Nazanin" panose="00000400000000000000" pitchFamily="2" charset="-78"/>
                        </a:rPr>
                        <a:t>در حوزه ....</a:t>
                      </a:r>
                      <a:endParaRPr lang="fa-IR"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C1AC"/>
                    </a:solidFill>
                  </a:tcPr>
                </a:tc>
                <a:tc>
                  <a:txBody>
                    <a:bodyPr/>
                    <a:lstStyle/>
                    <a:p>
                      <a:pPr algn="ctr" rtl="0" fontAlgn="b"/>
                      <a:r>
                        <a:rPr lang="fa-IR" sz="1600" b="1" i="0" u="none" strike="noStrike" dirty="0" smtClean="0">
                          <a:solidFill>
                            <a:srgbClr val="000000"/>
                          </a:solidFill>
                          <a:effectLst/>
                          <a:latin typeface="B Nazanin" panose="00000400000000000000" pitchFamily="2" charset="-78"/>
                          <a:cs typeface="B Nazanin" panose="00000400000000000000" pitchFamily="2" charset="-78"/>
                        </a:rPr>
                        <a:t>؟</a:t>
                      </a:r>
                      <a:endParaRPr lang="fa-IR"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C1AC"/>
                    </a:solidFill>
                  </a:tcPr>
                </a:tc>
                <a:extLst>
                  <a:ext uri="{0D108BD9-81ED-4DB2-BD59-A6C34878D82A}">
                    <a16:rowId xmlns:a16="http://schemas.microsoft.com/office/drawing/2014/main" val="852451908"/>
                  </a:ext>
                </a:extLst>
              </a:tr>
              <a:tr h="375838">
                <a:tc>
                  <a:txBody>
                    <a:bodyPr/>
                    <a:lstStyle/>
                    <a:p>
                      <a:pPr algn="ctr" rtl="1" fontAlgn="b"/>
                      <a:r>
                        <a:rPr lang="fa-IR" sz="1600" b="1" i="0" u="none" strike="noStrike" dirty="0">
                          <a:solidFill>
                            <a:srgbClr val="000000"/>
                          </a:solidFill>
                          <a:effectLst/>
                          <a:latin typeface="B Nazanin" panose="00000400000000000000" pitchFamily="2" charset="-78"/>
                          <a:cs typeface="B Nazanin" panose="00000400000000000000" pitchFamily="2" charset="-78"/>
                        </a:rPr>
                        <a:t>تعداد پارک های علم و فناوری </a:t>
                      </a:r>
                      <a:r>
                        <a:rPr lang="fa-IR" sz="1600" b="1" i="0" u="none" strike="noStrike" dirty="0" smtClean="0">
                          <a:solidFill>
                            <a:srgbClr val="000000"/>
                          </a:solidFill>
                          <a:effectLst/>
                          <a:latin typeface="B Nazanin" panose="00000400000000000000" pitchFamily="2" charset="-78"/>
                          <a:cs typeface="B Nazanin" panose="00000400000000000000" pitchFamily="2" charset="-78"/>
                        </a:rPr>
                        <a:t>در حوزه ....</a:t>
                      </a:r>
                      <a:endParaRPr lang="fa-IR"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C1AC"/>
                    </a:solidFill>
                  </a:tcPr>
                </a:tc>
                <a:tc>
                  <a:txBody>
                    <a:bodyPr/>
                    <a:lstStyle/>
                    <a:p>
                      <a:pPr algn="ctr" rtl="0" fontAlgn="b"/>
                      <a:r>
                        <a:rPr lang="fa-IR" sz="1600" b="1" i="0" u="none" strike="noStrike" dirty="0" smtClean="0">
                          <a:solidFill>
                            <a:srgbClr val="000000"/>
                          </a:solidFill>
                          <a:effectLst/>
                          <a:latin typeface="B Nazanin" panose="00000400000000000000" pitchFamily="2" charset="-78"/>
                          <a:cs typeface="B Nazanin" panose="00000400000000000000" pitchFamily="2" charset="-78"/>
                        </a:rPr>
                        <a:t>؟</a:t>
                      </a:r>
                      <a:endParaRPr lang="fa-IR"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C1AC"/>
                    </a:solidFill>
                  </a:tcPr>
                </a:tc>
                <a:extLst>
                  <a:ext uri="{0D108BD9-81ED-4DB2-BD59-A6C34878D82A}">
                    <a16:rowId xmlns:a16="http://schemas.microsoft.com/office/drawing/2014/main" val="3268598103"/>
                  </a:ext>
                </a:extLst>
              </a:tr>
              <a:tr h="375838">
                <a:tc>
                  <a:txBody>
                    <a:bodyPr/>
                    <a:lstStyle/>
                    <a:p>
                      <a:pPr algn="ctr" rtl="1" fontAlgn="b"/>
                      <a:r>
                        <a:rPr lang="fa-IR" sz="1600" b="1" i="0" u="none" strike="noStrike" dirty="0">
                          <a:solidFill>
                            <a:srgbClr val="000000"/>
                          </a:solidFill>
                          <a:effectLst/>
                          <a:latin typeface="B Nazanin" panose="00000400000000000000" pitchFamily="2" charset="-78"/>
                          <a:cs typeface="B Nazanin" panose="00000400000000000000" pitchFamily="2" charset="-78"/>
                        </a:rPr>
                        <a:t>تعداد مراکز رشد </a:t>
                      </a:r>
                      <a:r>
                        <a:rPr lang="fa-IR" sz="1600" b="1" i="0" u="none" strike="noStrike" dirty="0" smtClean="0">
                          <a:solidFill>
                            <a:srgbClr val="000000"/>
                          </a:solidFill>
                          <a:effectLst/>
                          <a:latin typeface="B Nazanin" panose="00000400000000000000" pitchFamily="2" charset="-78"/>
                          <a:cs typeface="B Nazanin" panose="00000400000000000000" pitchFamily="2" charset="-78"/>
                        </a:rPr>
                        <a:t>در حوزه ....</a:t>
                      </a:r>
                      <a:endParaRPr lang="fa-IR"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C1AC"/>
                    </a:solidFill>
                  </a:tcPr>
                </a:tc>
                <a:tc>
                  <a:txBody>
                    <a:bodyPr/>
                    <a:lstStyle/>
                    <a:p>
                      <a:pPr algn="ctr" rtl="0" fontAlgn="b"/>
                      <a:r>
                        <a:rPr lang="fa-IR" sz="1600" b="1" i="0" u="none" strike="noStrike" dirty="0" smtClean="0">
                          <a:solidFill>
                            <a:srgbClr val="000000"/>
                          </a:solidFill>
                          <a:effectLst/>
                          <a:latin typeface="B Nazanin" panose="00000400000000000000" pitchFamily="2" charset="-78"/>
                          <a:cs typeface="B Nazanin" panose="00000400000000000000" pitchFamily="2" charset="-78"/>
                        </a:rPr>
                        <a:t>؟</a:t>
                      </a:r>
                      <a:endParaRPr lang="fa-IR"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C1AC"/>
                    </a:solidFill>
                  </a:tcPr>
                </a:tc>
                <a:extLst>
                  <a:ext uri="{0D108BD9-81ED-4DB2-BD59-A6C34878D82A}">
                    <a16:rowId xmlns:a16="http://schemas.microsoft.com/office/drawing/2014/main" val="1088270627"/>
                  </a:ext>
                </a:extLst>
              </a:tr>
              <a:tr h="375838">
                <a:tc>
                  <a:txBody>
                    <a:bodyPr/>
                    <a:lstStyle/>
                    <a:p>
                      <a:pPr algn="ctr" rtl="1" fontAlgn="b"/>
                      <a:r>
                        <a:rPr lang="fa-IR" sz="1600" b="1" i="0" u="none" strike="noStrike" dirty="0">
                          <a:solidFill>
                            <a:srgbClr val="000000"/>
                          </a:solidFill>
                          <a:effectLst/>
                          <a:latin typeface="B Nazanin" panose="00000400000000000000" pitchFamily="2" charset="-78"/>
                          <a:cs typeface="B Nazanin" panose="00000400000000000000" pitchFamily="2" charset="-78"/>
                        </a:rPr>
                        <a:t>تعداد شرکت های دانش بنیان </a:t>
                      </a:r>
                      <a:r>
                        <a:rPr lang="fa-IR" sz="1600" b="1" i="0" u="none" strike="noStrike" dirty="0" smtClean="0">
                          <a:solidFill>
                            <a:srgbClr val="000000"/>
                          </a:solidFill>
                          <a:effectLst/>
                          <a:latin typeface="B Nazanin" panose="00000400000000000000" pitchFamily="2" charset="-78"/>
                          <a:cs typeface="B Nazanin" panose="00000400000000000000" pitchFamily="2" charset="-78"/>
                        </a:rPr>
                        <a:t>در حوزه ....</a:t>
                      </a:r>
                      <a:endParaRPr lang="fa-IR"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C1AC"/>
                    </a:solidFill>
                  </a:tcPr>
                </a:tc>
                <a:tc>
                  <a:txBody>
                    <a:bodyPr/>
                    <a:lstStyle/>
                    <a:p>
                      <a:pPr algn="ctr" rtl="0" fontAlgn="b"/>
                      <a:r>
                        <a:rPr lang="fa-IR" sz="1600" b="1" i="0" u="none" strike="noStrike" dirty="0" smtClean="0">
                          <a:solidFill>
                            <a:srgbClr val="000000"/>
                          </a:solidFill>
                          <a:effectLst/>
                          <a:latin typeface="B Nazanin" panose="00000400000000000000" pitchFamily="2" charset="-78"/>
                          <a:cs typeface="B Nazanin" panose="00000400000000000000" pitchFamily="2" charset="-78"/>
                        </a:rPr>
                        <a:t>؟</a:t>
                      </a:r>
                      <a:endParaRPr lang="fa-IR"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C1AC"/>
                    </a:solidFill>
                  </a:tcPr>
                </a:tc>
                <a:extLst>
                  <a:ext uri="{0D108BD9-81ED-4DB2-BD59-A6C34878D82A}">
                    <a16:rowId xmlns:a16="http://schemas.microsoft.com/office/drawing/2014/main" val="3999486518"/>
                  </a:ext>
                </a:extLst>
              </a:tr>
            </a:tbl>
          </a:graphicData>
        </a:graphic>
      </p:graphicFrame>
      <p:sp>
        <p:nvSpPr>
          <p:cNvPr id="3" name="Down Arrow 2"/>
          <p:cNvSpPr/>
          <p:nvPr/>
        </p:nvSpPr>
        <p:spPr>
          <a:xfrm>
            <a:off x="983226" y="2195949"/>
            <a:ext cx="3195484" cy="7832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t>صندوق تخصصی</a:t>
            </a:r>
            <a:endParaRPr lang="fa-IR" dirty="0"/>
          </a:p>
        </p:txBody>
      </p:sp>
      <p:sp>
        <p:nvSpPr>
          <p:cNvPr id="9" name="Down Arrow 8"/>
          <p:cNvSpPr/>
          <p:nvPr/>
        </p:nvSpPr>
        <p:spPr>
          <a:xfrm>
            <a:off x="7423355" y="1891393"/>
            <a:ext cx="3195484" cy="7832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t>صندوق استانی</a:t>
            </a:r>
            <a:endParaRPr lang="fa-IR" dirty="0"/>
          </a:p>
        </p:txBody>
      </p:sp>
    </p:spTree>
    <p:extLst>
      <p:ext uri="{BB962C8B-B14F-4D97-AF65-F5344CB8AC3E}">
        <p14:creationId xmlns:p14="http://schemas.microsoft.com/office/powerpoint/2010/main" val="6525338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4"/>
          <p:cNvGraphicFramePr>
            <a:graphicFrameLocks/>
          </p:cNvGraphicFramePr>
          <p:nvPr>
            <p:extLst>
              <p:ext uri="{D42A27DB-BD31-4B8C-83A1-F6EECF244321}">
                <p14:modId xmlns:p14="http://schemas.microsoft.com/office/powerpoint/2010/main" val="3063780881"/>
              </p:ext>
            </p:extLst>
          </p:nvPr>
        </p:nvGraphicFramePr>
        <p:xfrm>
          <a:off x="5181599" y="1084946"/>
          <a:ext cx="4994786" cy="5243866"/>
        </p:xfrm>
        <a:graphic>
          <a:graphicData uri="http://schemas.openxmlformats.org/drawingml/2006/table">
            <a:tbl>
              <a:tblPr rtl="1" firstRow="1" firstCol="1" bandRow="1"/>
              <a:tblGrid>
                <a:gridCol w="970085">
                  <a:extLst>
                    <a:ext uri="{9D8B030D-6E8A-4147-A177-3AD203B41FA5}">
                      <a16:colId xmlns:a16="http://schemas.microsoft.com/office/drawing/2014/main" val="585435095"/>
                    </a:ext>
                  </a:extLst>
                </a:gridCol>
                <a:gridCol w="4024701">
                  <a:extLst>
                    <a:ext uri="{9D8B030D-6E8A-4147-A177-3AD203B41FA5}">
                      <a16:colId xmlns:a16="http://schemas.microsoft.com/office/drawing/2014/main" val="583917365"/>
                    </a:ext>
                  </a:extLst>
                </a:gridCol>
              </a:tblGrid>
              <a:tr h="265011">
                <a:tc>
                  <a:txBody>
                    <a:bodyPr/>
                    <a:lstStyle/>
                    <a:p>
                      <a:pPr algn="ctr" rtl="1">
                        <a:lnSpc>
                          <a:spcPct val="100000"/>
                        </a:lnSpc>
                        <a:spcBef>
                          <a:spcPts val="600"/>
                        </a:spcBef>
                        <a:spcAft>
                          <a:spcPts val="0"/>
                        </a:spcAft>
                      </a:pPr>
                      <a:r>
                        <a:rPr lang="fa-IR" sz="1200" b="1" dirty="0">
                          <a:solidFill>
                            <a:schemeClr val="bg1"/>
                          </a:solidFill>
                          <a:effectLst/>
                          <a:latin typeface="Calibri" panose="020F0502020204030204" pitchFamily="34" charset="0"/>
                          <a:ea typeface="Calibri" panose="020F0502020204030204" pitchFamily="34" charset="0"/>
                          <a:cs typeface="B Nazanin" panose="00000400000000000000" pitchFamily="2" charset="-78"/>
                        </a:rPr>
                        <a:t>ردیف</a:t>
                      </a:r>
                      <a:endParaRPr lang="en-US" sz="1200" dirty="0">
                        <a:solidFill>
                          <a:schemeClr val="bg1"/>
                        </a:solidFill>
                        <a:effectLst/>
                        <a:latin typeface="Calibri" panose="020F0502020204030204" pitchFamily="34" charset="0"/>
                        <a:ea typeface="Calibri" panose="020F0502020204030204" pitchFamily="34" charset="0"/>
                        <a:cs typeface="B Nazanin" panose="00000400000000000000" pitchFamily="2" charset="-78"/>
                      </a:endParaRPr>
                    </a:p>
                  </a:txBody>
                  <a:tcPr marL="27002" marR="27002" marT="0"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32971"/>
                    </a:solidFill>
                  </a:tcPr>
                </a:tc>
                <a:tc>
                  <a:txBody>
                    <a:bodyPr/>
                    <a:lstStyle/>
                    <a:p>
                      <a:pPr algn="ctr" rtl="1">
                        <a:lnSpc>
                          <a:spcPct val="100000"/>
                        </a:lnSpc>
                        <a:spcBef>
                          <a:spcPts val="600"/>
                        </a:spcBef>
                        <a:spcAft>
                          <a:spcPts val="0"/>
                        </a:spcAft>
                      </a:pPr>
                      <a:r>
                        <a:rPr lang="fa-IR" sz="1200" b="1" dirty="0">
                          <a:solidFill>
                            <a:schemeClr val="bg1"/>
                          </a:solidFill>
                          <a:effectLst/>
                          <a:latin typeface="Calibri" panose="020F0502020204030204" pitchFamily="34" charset="0"/>
                          <a:ea typeface="Calibri" panose="020F0502020204030204" pitchFamily="34" charset="0"/>
                          <a:cs typeface="B Nazanin" panose="00000400000000000000" pitchFamily="2" charset="-78"/>
                        </a:rPr>
                        <a:t>نام شرکت دانش بنیان</a:t>
                      </a:r>
                      <a:endParaRPr lang="en-US" sz="1200" dirty="0">
                        <a:solidFill>
                          <a:schemeClr val="bg1"/>
                        </a:solidFill>
                        <a:effectLst/>
                        <a:latin typeface="Calibri" panose="020F0502020204030204" pitchFamily="34" charset="0"/>
                        <a:ea typeface="Calibri" panose="020F0502020204030204" pitchFamily="34" charset="0"/>
                        <a:cs typeface="B Nazanin" panose="00000400000000000000" pitchFamily="2" charset="-78"/>
                      </a:endParaRPr>
                    </a:p>
                  </a:txBody>
                  <a:tcPr marL="27002" marR="27002"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32971"/>
                    </a:solidFill>
                  </a:tcPr>
                </a:tc>
                <a:extLst>
                  <a:ext uri="{0D108BD9-81ED-4DB2-BD59-A6C34878D82A}">
                    <a16:rowId xmlns:a16="http://schemas.microsoft.com/office/drawing/2014/main" val="2538721333"/>
                  </a:ext>
                </a:extLst>
              </a:tr>
              <a:tr h="341594">
                <a:tc>
                  <a:txBody>
                    <a:bodyPr/>
                    <a:lstStyle/>
                    <a:p>
                      <a:pPr algn="ctr" rtl="1">
                        <a:lnSpc>
                          <a:spcPct val="100000"/>
                        </a:lnSpc>
                        <a:spcAft>
                          <a:spcPts val="0"/>
                        </a:spcAft>
                      </a:pPr>
                      <a:r>
                        <a:rPr lang="fa-IR" sz="1200" dirty="0" smtClean="0">
                          <a:effectLst/>
                          <a:latin typeface="Calibri" panose="020F0502020204030204" pitchFamily="34" charset="0"/>
                          <a:ea typeface="Calibri" panose="020F0502020204030204" pitchFamily="34" charset="0"/>
                          <a:cs typeface="B Nazanin" panose="00000400000000000000" pitchFamily="2" charset="-78"/>
                        </a:rPr>
                        <a:t>1</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a:txBody>
                  <a:tcPr marL="27002" marR="2700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BC1AC"/>
                    </a:solidFill>
                  </a:tcPr>
                </a:tc>
                <a:tc>
                  <a:txBody>
                    <a:bodyPr/>
                    <a:lstStyle/>
                    <a:p>
                      <a:pPr algn="r" rtl="1" fontAlgn="b"/>
                      <a:endParaRPr lang="fa-IR" sz="1200" b="0" i="0" u="none" strike="noStrike" dirty="0">
                        <a:solidFill>
                          <a:srgbClr val="000000"/>
                        </a:solidFill>
                        <a:effectLst/>
                        <a:latin typeface="Arial" panose="020B0604020202020204" pitchFamily="34" charset="0"/>
                        <a:cs typeface="B Nazanin" panose="00000400000000000000" pitchFamily="2" charset="-78"/>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BC1AC"/>
                    </a:solidFill>
                  </a:tcPr>
                </a:tc>
                <a:extLst>
                  <a:ext uri="{0D108BD9-81ED-4DB2-BD59-A6C34878D82A}">
                    <a16:rowId xmlns:a16="http://schemas.microsoft.com/office/drawing/2014/main" val="1806113249"/>
                  </a:ext>
                </a:extLst>
              </a:tr>
              <a:tr h="185170">
                <a:tc>
                  <a:txBody>
                    <a:bodyPr/>
                    <a:lstStyle/>
                    <a:p>
                      <a:pPr algn="ctr" rtl="1">
                        <a:lnSpc>
                          <a:spcPct val="100000"/>
                        </a:lnSpc>
                        <a:spcAft>
                          <a:spcPts val="0"/>
                        </a:spcAft>
                      </a:pPr>
                      <a:r>
                        <a:rPr lang="fa-IR" sz="1200" dirty="0" smtClean="0">
                          <a:effectLst/>
                          <a:latin typeface="Calibri" panose="020F0502020204030204" pitchFamily="34" charset="0"/>
                          <a:ea typeface="Calibri" panose="020F0502020204030204" pitchFamily="34" charset="0"/>
                          <a:cs typeface="B Nazanin" panose="00000400000000000000" pitchFamily="2" charset="-78"/>
                        </a:rPr>
                        <a:t>2</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a:txBody>
                  <a:tcPr marL="27002" marR="2700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1" fontAlgn="b"/>
                      <a:endParaRPr lang="fa-IR" sz="1200" b="0" i="0" u="none" strike="noStrike" dirty="0">
                        <a:solidFill>
                          <a:srgbClr val="000000"/>
                        </a:solidFill>
                        <a:effectLst/>
                        <a:latin typeface="Arial" panose="020B0604020202020204" pitchFamily="34" charset="0"/>
                        <a:cs typeface="B Nazanin" panose="00000400000000000000" pitchFamily="2" charset="-78"/>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54712144"/>
                  </a:ext>
                </a:extLst>
              </a:tr>
              <a:tr h="185170">
                <a:tc>
                  <a:txBody>
                    <a:bodyPr/>
                    <a:lstStyle/>
                    <a:p>
                      <a:pPr algn="ctr" rtl="1">
                        <a:lnSpc>
                          <a:spcPct val="100000"/>
                        </a:lnSpc>
                        <a:spcAft>
                          <a:spcPts val="0"/>
                        </a:spcAft>
                      </a:pPr>
                      <a:r>
                        <a:rPr lang="fa-IR" sz="1200" dirty="0" smtClean="0">
                          <a:effectLst/>
                          <a:latin typeface="Calibri" panose="020F0502020204030204" pitchFamily="34" charset="0"/>
                          <a:ea typeface="Calibri" panose="020F0502020204030204" pitchFamily="34" charset="0"/>
                          <a:cs typeface="B Nazanin" panose="00000400000000000000" pitchFamily="2" charset="-78"/>
                        </a:rPr>
                        <a:t>3</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a:txBody>
                  <a:tcPr marL="27002" marR="2700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BC1AC"/>
                    </a:solidFill>
                  </a:tcPr>
                </a:tc>
                <a:tc>
                  <a:txBody>
                    <a:bodyPr/>
                    <a:lstStyle/>
                    <a:p>
                      <a:pPr algn="r" rtl="1" fontAlgn="b"/>
                      <a:endParaRPr lang="fa-IR" sz="1200" b="0" i="0" u="none" strike="noStrike" dirty="0">
                        <a:solidFill>
                          <a:srgbClr val="000000"/>
                        </a:solidFill>
                        <a:effectLst/>
                        <a:latin typeface="Arial" panose="020B0604020202020204" pitchFamily="34" charset="0"/>
                        <a:cs typeface="B Nazanin" panose="00000400000000000000" pitchFamily="2" charset="-78"/>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BC1AC"/>
                    </a:solidFill>
                  </a:tcPr>
                </a:tc>
                <a:extLst>
                  <a:ext uri="{0D108BD9-81ED-4DB2-BD59-A6C34878D82A}">
                    <a16:rowId xmlns:a16="http://schemas.microsoft.com/office/drawing/2014/main" val="1049768515"/>
                  </a:ext>
                </a:extLst>
              </a:tr>
              <a:tr h="185170">
                <a:tc>
                  <a:txBody>
                    <a:bodyPr/>
                    <a:lstStyle/>
                    <a:p>
                      <a:pPr algn="ctr" rtl="1">
                        <a:lnSpc>
                          <a:spcPct val="100000"/>
                        </a:lnSpc>
                        <a:spcAft>
                          <a:spcPts val="0"/>
                        </a:spcAft>
                      </a:pPr>
                      <a:r>
                        <a:rPr lang="fa-IR" sz="1200" dirty="0" smtClean="0">
                          <a:effectLst/>
                          <a:latin typeface="Calibri" panose="020F0502020204030204" pitchFamily="34" charset="0"/>
                          <a:ea typeface="Calibri" panose="020F0502020204030204" pitchFamily="34" charset="0"/>
                          <a:cs typeface="B Nazanin" panose="00000400000000000000" pitchFamily="2" charset="-78"/>
                        </a:rPr>
                        <a:t>4</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a:txBody>
                  <a:tcPr marL="27002" marR="2700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1" fontAlgn="b"/>
                      <a:endParaRPr lang="fa-IR" sz="1200" b="0" i="0" u="none" strike="noStrike" dirty="0">
                        <a:solidFill>
                          <a:srgbClr val="000000"/>
                        </a:solidFill>
                        <a:effectLst/>
                        <a:latin typeface="Arial" panose="020B0604020202020204" pitchFamily="34" charset="0"/>
                        <a:cs typeface="B Nazanin" panose="00000400000000000000" pitchFamily="2" charset="-78"/>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8638922"/>
                  </a:ext>
                </a:extLst>
              </a:tr>
              <a:tr h="185170">
                <a:tc>
                  <a:txBody>
                    <a:bodyPr/>
                    <a:lstStyle/>
                    <a:p>
                      <a:pPr algn="ctr" rtl="1">
                        <a:lnSpc>
                          <a:spcPct val="100000"/>
                        </a:lnSpc>
                        <a:spcAft>
                          <a:spcPts val="0"/>
                        </a:spcAft>
                      </a:pPr>
                      <a:r>
                        <a:rPr lang="fa-IR" sz="1200" dirty="0" smtClean="0">
                          <a:effectLst/>
                          <a:latin typeface="Calibri" panose="020F0502020204030204" pitchFamily="34" charset="0"/>
                          <a:ea typeface="Calibri" panose="020F0502020204030204" pitchFamily="34" charset="0"/>
                          <a:cs typeface="B Nazanin" panose="00000400000000000000" pitchFamily="2" charset="-78"/>
                        </a:rPr>
                        <a:t>5</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a:txBody>
                  <a:tcPr marL="27002" marR="2700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BC1AC"/>
                    </a:solidFill>
                  </a:tcPr>
                </a:tc>
                <a:tc>
                  <a:txBody>
                    <a:bodyPr/>
                    <a:lstStyle/>
                    <a:p>
                      <a:pPr algn="r" rtl="1" fontAlgn="b"/>
                      <a:endParaRPr lang="fa-IR" sz="1200" b="0" i="0" u="none" strike="noStrike" dirty="0">
                        <a:solidFill>
                          <a:srgbClr val="000000"/>
                        </a:solidFill>
                        <a:effectLst/>
                        <a:latin typeface="Arial" panose="020B0604020202020204" pitchFamily="34" charset="0"/>
                        <a:cs typeface="B Nazanin" panose="00000400000000000000" pitchFamily="2" charset="-78"/>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BC1AC"/>
                    </a:solidFill>
                  </a:tcPr>
                </a:tc>
                <a:extLst>
                  <a:ext uri="{0D108BD9-81ED-4DB2-BD59-A6C34878D82A}">
                    <a16:rowId xmlns:a16="http://schemas.microsoft.com/office/drawing/2014/main" val="3682831261"/>
                  </a:ext>
                </a:extLst>
              </a:tr>
              <a:tr h="185170">
                <a:tc>
                  <a:txBody>
                    <a:bodyPr/>
                    <a:lstStyle/>
                    <a:p>
                      <a:pPr algn="ctr" rtl="1">
                        <a:lnSpc>
                          <a:spcPct val="100000"/>
                        </a:lnSpc>
                        <a:spcAft>
                          <a:spcPts val="0"/>
                        </a:spcAft>
                      </a:pPr>
                      <a:r>
                        <a:rPr lang="fa-IR" sz="1200" dirty="0" smtClean="0">
                          <a:effectLst/>
                          <a:latin typeface="Calibri" panose="020F0502020204030204" pitchFamily="34" charset="0"/>
                          <a:ea typeface="Calibri" panose="020F0502020204030204" pitchFamily="34" charset="0"/>
                          <a:cs typeface="B Nazanin" panose="00000400000000000000" pitchFamily="2" charset="-78"/>
                        </a:rPr>
                        <a:t>6</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a:txBody>
                  <a:tcPr marL="27002" marR="2700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1" fontAlgn="b"/>
                      <a:endParaRPr lang="fa-IR" sz="1200" b="0" i="0" u="none" strike="noStrike" dirty="0">
                        <a:solidFill>
                          <a:srgbClr val="000000"/>
                        </a:solidFill>
                        <a:effectLst/>
                        <a:latin typeface="Arial" panose="020B0604020202020204" pitchFamily="34" charset="0"/>
                        <a:cs typeface="B Nazanin" panose="00000400000000000000" pitchFamily="2" charset="-78"/>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44730924"/>
                  </a:ext>
                </a:extLst>
              </a:tr>
              <a:tr h="185170">
                <a:tc>
                  <a:txBody>
                    <a:bodyPr/>
                    <a:lstStyle/>
                    <a:p>
                      <a:pPr algn="ctr" rtl="1">
                        <a:lnSpc>
                          <a:spcPct val="100000"/>
                        </a:lnSpc>
                        <a:spcAft>
                          <a:spcPts val="0"/>
                        </a:spcAft>
                      </a:pPr>
                      <a:r>
                        <a:rPr lang="fa-IR" sz="1200" dirty="0" smtClean="0">
                          <a:effectLst/>
                          <a:latin typeface="Calibri" panose="020F0502020204030204" pitchFamily="34" charset="0"/>
                          <a:ea typeface="Calibri" panose="020F0502020204030204" pitchFamily="34" charset="0"/>
                          <a:cs typeface="B Nazanin" panose="00000400000000000000" pitchFamily="2" charset="-78"/>
                        </a:rPr>
                        <a:t>7</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a:txBody>
                  <a:tcPr marL="27002" marR="2700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BC1AC"/>
                    </a:solidFill>
                  </a:tcPr>
                </a:tc>
                <a:tc>
                  <a:txBody>
                    <a:bodyPr/>
                    <a:lstStyle/>
                    <a:p>
                      <a:pPr algn="r" rtl="1" fontAlgn="b"/>
                      <a:endParaRPr lang="fa-IR" sz="1200" b="0" i="0" u="none" strike="noStrike">
                        <a:solidFill>
                          <a:srgbClr val="000000"/>
                        </a:solidFill>
                        <a:effectLst/>
                        <a:latin typeface="Arial" panose="020B0604020202020204" pitchFamily="34" charset="0"/>
                        <a:cs typeface="B Nazanin" panose="00000400000000000000" pitchFamily="2" charset="-78"/>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BC1AC"/>
                    </a:solidFill>
                  </a:tcPr>
                </a:tc>
                <a:extLst>
                  <a:ext uri="{0D108BD9-81ED-4DB2-BD59-A6C34878D82A}">
                    <a16:rowId xmlns:a16="http://schemas.microsoft.com/office/drawing/2014/main" val="51390051"/>
                  </a:ext>
                </a:extLst>
              </a:tr>
              <a:tr h="341594">
                <a:tc>
                  <a:txBody>
                    <a:bodyPr/>
                    <a:lstStyle/>
                    <a:p>
                      <a:pPr algn="ctr" rtl="1">
                        <a:lnSpc>
                          <a:spcPct val="100000"/>
                        </a:lnSpc>
                        <a:spcAft>
                          <a:spcPts val="0"/>
                        </a:spcAft>
                      </a:pPr>
                      <a:r>
                        <a:rPr lang="fa-IR" sz="1200" dirty="0" smtClean="0">
                          <a:effectLst/>
                          <a:latin typeface="Calibri" panose="020F0502020204030204" pitchFamily="34" charset="0"/>
                          <a:ea typeface="Calibri" panose="020F0502020204030204" pitchFamily="34" charset="0"/>
                          <a:cs typeface="B Nazanin" panose="00000400000000000000" pitchFamily="2" charset="-78"/>
                        </a:rPr>
                        <a:t>8</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a:txBody>
                  <a:tcPr marL="27002" marR="2700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1" fontAlgn="b"/>
                      <a:endParaRPr lang="fa-IR" sz="1200" b="0" i="0" u="none" strike="noStrike" dirty="0">
                        <a:solidFill>
                          <a:srgbClr val="000000"/>
                        </a:solidFill>
                        <a:effectLst/>
                        <a:latin typeface="Arial" panose="020B0604020202020204" pitchFamily="34" charset="0"/>
                        <a:cs typeface="B Nazanin" panose="00000400000000000000" pitchFamily="2" charset="-78"/>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56386643"/>
                  </a:ext>
                </a:extLst>
              </a:tr>
              <a:tr h="341594">
                <a:tc>
                  <a:txBody>
                    <a:bodyPr/>
                    <a:lstStyle/>
                    <a:p>
                      <a:pPr algn="ctr" rtl="1">
                        <a:lnSpc>
                          <a:spcPct val="100000"/>
                        </a:lnSpc>
                        <a:spcAft>
                          <a:spcPts val="0"/>
                        </a:spcAft>
                      </a:pPr>
                      <a:r>
                        <a:rPr lang="fa-IR" sz="1200" dirty="0" smtClean="0">
                          <a:effectLst/>
                          <a:latin typeface="Calibri" panose="020F0502020204030204" pitchFamily="34" charset="0"/>
                          <a:ea typeface="Calibri" panose="020F0502020204030204" pitchFamily="34" charset="0"/>
                          <a:cs typeface="B Nazanin" panose="00000400000000000000" pitchFamily="2" charset="-78"/>
                        </a:rPr>
                        <a:t>9</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a:txBody>
                  <a:tcPr marL="27002" marR="2700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BC1AC"/>
                    </a:solidFill>
                  </a:tcPr>
                </a:tc>
                <a:tc>
                  <a:txBody>
                    <a:bodyPr/>
                    <a:lstStyle/>
                    <a:p>
                      <a:pPr algn="r" rtl="1" fontAlgn="b"/>
                      <a:endParaRPr lang="fa-IR" sz="1200" b="0" i="0" u="none" strike="noStrike" dirty="0">
                        <a:solidFill>
                          <a:srgbClr val="000000"/>
                        </a:solidFill>
                        <a:effectLst/>
                        <a:latin typeface="Arial" panose="020B0604020202020204" pitchFamily="34" charset="0"/>
                        <a:cs typeface="B Nazanin" panose="00000400000000000000" pitchFamily="2" charset="-78"/>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BC1AC"/>
                    </a:solidFill>
                  </a:tcPr>
                </a:tc>
                <a:extLst>
                  <a:ext uri="{0D108BD9-81ED-4DB2-BD59-A6C34878D82A}">
                    <a16:rowId xmlns:a16="http://schemas.microsoft.com/office/drawing/2014/main" val="1673726830"/>
                  </a:ext>
                </a:extLst>
              </a:tr>
              <a:tr h="185170">
                <a:tc>
                  <a:txBody>
                    <a:bodyPr/>
                    <a:lstStyle/>
                    <a:p>
                      <a:pPr algn="ctr" rtl="1">
                        <a:lnSpc>
                          <a:spcPct val="100000"/>
                        </a:lnSpc>
                        <a:spcAft>
                          <a:spcPts val="0"/>
                        </a:spcAft>
                      </a:pPr>
                      <a:r>
                        <a:rPr lang="fa-IR" sz="1200" dirty="0" smtClean="0">
                          <a:effectLst/>
                          <a:latin typeface="Calibri" panose="020F0502020204030204" pitchFamily="34" charset="0"/>
                          <a:ea typeface="Calibri" panose="020F0502020204030204" pitchFamily="34" charset="0"/>
                          <a:cs typeface="B Nazanin" panose="00000400000000000000" pitchFamily="2" charset="-78"/>
                        </a:rPr>
                        <a:t>10</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a:txBody>
                  <a:tcPr marL="27002" marR="2700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1" fontAlgn="b"/>
                      <a:endParaRPr lang="fa-IR" sz="1200" b="0" i="0" u="none" strike="noStrike" dirty="0">
                        <a:solidFill>
                          <a:srgbClr val="000000"/>
                        </a:solidFill>
                        <a:effectLst/>
                        <a:latin typeface="Arial" panose="020B0604020202020204" pitchFamily="34" charset="0"/>
                        <a:cs typeface="B Nazanin" panose="00000400000000000000" pitchFamily="2" charset="-78"/>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48869857"/>
                  </a:ext>
                </a:extLst>
              </a:tr>
              <a:tr h="185170">
                <a:tc>
                  <a:txBody>
                    <a:bodyPr/>
                    <a:lstStyle/>
                    <a:p>
                      <a:pPr algn="ctr" rtl="1">
                        <a:lnSpc>
                          <a:spcPct val="100000"/>
                        </a:lnSpc>
                        <a:spcAft>
                          <a:spcPts val="0"/>
                        </a:spcAft>
                      </a:pPr>
                      <a:r>
                        <a:rPr lang="fa-IR" sz="1200" dirty="0" smtClean="0">
                          <a:effectLst/>
                          <a:latin typeface="Calibri" panose="020F0502020204030204" pitchFamily="34" charset="0"/>
                          <a:ea typeface="Calibri" panose="020F0502020204030204" pitchFamily="34" charset="0"/>
                          <a:cs typeface="B Nazanin" panose="00000400000000000000" pitchFamily="2" charset="-78"/>
                        </a:rPr>
                        <a:t>11</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a:txBody>
                  <a:tcPr marL="27002" marR="2700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BC1AC"/>
                    </a:solidFill>
                  </a:tcPr>
                </a:tc>
                <a:tc>
                  <a:txBody>
                    <a:bodyPr/>
                    <a:lstStyle/>
                    <a:p>
                      <a:pPr algn="r" rtl="1" fontAlgn="b"/>
                      <a:endParaRPr lang="fa-IR" sz="1200" b="0" i="0" u="none" strike="noStrike" dirty="0">
                        <a:solidFill>
                          <a:srgbClr val="000000"/>
                        </a:solidFill>
                        <a:effectLst/>
                        <a:latin typeface="Arial" panose="020B0604020202020204" pitchFamily="34" charset="0"/>
                        <a:cs typeface="B Nazanin" panose="00000400000000000000" pitchFamily="2" charset="-78"/>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BC1AC"/>
                    </a:solidFill>
                  </a:tcPr>
                </a:tc>
                <a:extLst>
                  <a:ext uri="{0D108BD9-81ED-4DB2-BD59-A6C34878D82A}">
                    <a16:rowId xmlns:a16="http://schemas.microsoft.com/office/drawing/2014/main" val="1065488613"/>
                  </a:ext>
                </a:extLst>
              </a:tr>
              <a:tr h="185170">
                <a:tc>
                  <a:txBody>
                    <a:bodyPr/>
                    <a:lstStyle/>
                    <a:p>
                      <a:pPr algn="ctr" rtl="1">
                        <a:lnSpc>
                          <a:spcPct val="100000"/>
                        </a:lnSpc>
                        <a:spcAft>
                          <a:spcPts val="0"/>
                        </a:spcAft>
                      </a:pPr>
                      <a:r>
                        <a:rPr lang="fa-IR" sz="1200" dirty="0" smtClean="0">
                          <a:effectLst/>
                          <a:latin typeface="Calibri" panose="020F0502020204030204" pitchFamily="34" charset="0"/>
                          <a:ea typeface="Calibri" panose="020F0502020204030204" pitchFamily="34" charset="0"/>
                          <a:cs typeface="B Nazanin" panose="00000400000000000000" pitchFamily="2" charset="-78"/>
                        </a:rPr>
                        <a:t>12</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a:txBody>
                  <a:tcPr marL="27002" marR="2700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1" fontAlgn="b"/>
                      <a:endParaRPr lang="fa-IR" sz="1200" b="0" i="0" u="none" strike="noStrike" dirty="0">
                        <a:solidFill>
                          <a:srgbClr val="000000"/>
                        </a:solidFill>
                        <a:effectLst/>
                        <a:latin typeface="Arial" panose="020B0604020202020204" pitchFamily="34" charset="0"/>
                        <a:cs typeface="B Nazanin" panose="00000400000000000000" pitchFamily="2" charset="-78"/>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5604277"/>
                  </a:ext>
                </a:extLst>
              </a:tr>
              <a:tr h="185170">
                <a:tc>
                  <a:txBody>
                    <a:bodyPr/>
                    <a:lstStyle/>
                    <a:p>
                      <a:pPr algn="ctr" rtl="1">
                        <a:lnSpc>
                          <a:spcPct val="100000"/>
                        </a:lnSpc>
                        <a:spcAft>
                          <a:spcPts val="0"/>
                        </a:spcAft>
                      </a:pPr>
                      <a:r>
                        <a:rPr lang="fa-IR" sz="1200" dirty="0" smtClean="0">
                          <a:effectLst/>
                          <a:latin typeface="Calibri" panose="020F0502020204030204" pitchFamily="34" charset="0"/>
                          <a:ea typeface="Calibri" panose="020F0502020204030204" pitchFamily="34" charset="0"/>
                          <a:cs typeface="B Nazanin" panose="00000400000000000000" pitchFamily="2" charset="-78"/>
                        </a:rPr>
                        <a:t>13</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a:txBody>
                  <a:tcPr marL="27002" marR="2700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BC1AC"/>
                    </a:solidFill>
                  </a:tcPr>
                </a:tc>
                <a:tc>
                  <a:txBody>
                    <a:bodyPr/>
                    <a:lstStyle/>
                    <a:p>
                      <a:pPr algn="r" rtl="1" fontAlgn="b"/>
                      <a:endParaRPr lang="fa-IR" sz="1200" b="0" i="0" u="none" strike="noStrike" dirty="0">
                        <a:solidFill>
                          <a:srgbClr val="000000"/>
                        </a:solidFill>
                        <a:effectLst/>
                        <a:latin typeface="Arial" panose="020B0604020202020204" pitchFamily="34" charset="0"/>
                        <a:cs typeface="B Nazanin" panose="00000400000000000000" pitchFamily="2" charset="-78"/>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BC1AC"/>
                    </a:solidFill>
                  </a:tcPr>
                </a:tc>
                <a:extLst>
                  <a:ext uri="{0D108BD9-81ED-4DB2-BD59-A6C34878D82A}">
                    <a16:rowId xmlns:a16="http://schemas.microsoft.com/office/drawing/2014/main" val="1982650659"/>
                  </a:ext>
                </a:extLst>
              </a:tr>
              <a:tr h="185170">
                <a:tc>
                  <a:txBody>
                    <a:bodyPr/>
                    <a:lstStyle/>
                    <a:p>
                      <a:pPr algn="ctr" rtl="1">
                        <a:lnSpc>
                          <a:spcPct val="100000"/>
                        </a:lnSpc>
                        <a:spcAft>
                          <a:spcPts val="0"/>
                        </a:spcAft>
                      </a:pPr>
                      <a:r>
                        <a:rPr lang="fa-IR" sz="1200" dirty="0" smtClean="0">
                          <a:effectLst/>
                          <a:latin typeface="Calibri" panose="020F0502020204030204" pitchFamily="34" charset="0"/>
                          <a:ea typeface="Calibri" panose="020F0502020204030204" pitchFamily="34" charset="0"/>
                          <a:cs typeface="B Nazanin" panose="00000400000000000000" pitchFamily="2" charset="-78"/>
                        </a:rPr>
                        <a:t>14</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a:txBody>
                  <a:tcPr marL="27002" marR="2700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1" fontAlgn="b"/>
                      <a:endParaRPr lang="fa-IR" sz="1200" b="0" i="0" u="none" strike="noStrike" dirty="0">
                        <a:solidFill>
                          <a:srgbClr val="000000"/>
                        </a:solidFill>
                        <a:effectLst/>
                        <a:latin typeface="Arial" panose="020B0604020202020204" pitchFamily="34" charset="0"/>
                        <a:cs typeface="B Nazanin" panose="00000400000000000000" pitchFamily="2" charset="-78"/>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1398677"/>
                  </a:ext>
                </a:extLst>
              </a:tr>
              <a:tr h="185170">
                <a:tc>
                  <a:txBody>
                    <a:bodyPr/>
                    <a:lstStyle/>
                    <a:p>
                      <a:pPr algn="ctr" rtl="1">
                        <a:lnSpc>
                          <a:spcPct val="100000"/>
                        </a:lnSpc>
                        <a:spcAft>
                          <a:spcPts val="0"/>
                        </a:spcAft>
                      </a:pPr>
                      <a:r>
                        <a:rPr lang="fa-IR" sz="1200" dirty="0" smtClean="0">
                          <a:effectLst/>
                          <a:latin typeface="Calibri" panose="020F0502020204030204" pitchFamily="34" charset="0"/>
                          <a:ea typeface="Calibri" panose="020F0502020204030204" pitchFamily="34" charset="0"/>
                          <a:cs typeface="B Nazanin" panose="00000400000000000000" pitchFamily="2" charset="-78"/>
                        </a:rPr>
                        <a:t>15</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a:txBody>
                  <a:tcPr marL="27002" marR="2700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BC1AC"/>
                    </a:solidFill>
                  </a:tcPr>
                </a:tc>
                <a:tc>
                  <a:txBody>
                    <a:bodyPr/>
                    <a:lstStyle/>
                    <a:p>
                      <a:pPr algn="r" rtl="1" fontAlgn="b"/>
                      <a:endParaRPr lang="fa-IR" sz="1200" b="0" i="0" u="none" strike="noStrike" dirty="0">
                        <a:solidFill>
                          <a:srgbClr val="000000"/>
                        </a:solidFill>
                        <a:effectLst/>
                        <a:latin typeface="Arial" panose="020B0604020202020204" pitchFamily="34" charset="0"/>
                        <a:cs typeface="B Nazanin" panose="00000400000000000000" pitchFamily="2" charset="-78"/>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BC1AC"/>
                    </a:solidFill>
                  </a:tcPr>
                </a:tc>
                <a:extLst>
                  <a:ext uri="{0D108BD9-81ED-4DB2-BD59-A6C34878D82A}">
                    <a16:rowId xmlns:a16="http://schemas.microsoft.com/office/drawing/2014/main" val="3403551169"/>
                  </a:ext>
                </a:extLst>
              </a:tr>
              <a:tr h="185170">
                <a:tc>
                  <a:txBody>
                    <a:bodyPr/>
                    <a:lstStyle/>
                    <a:p>
                      <a:pPr algn="ctr" rtl="1">
                        <a:lnSpc>
                          <a:spcPct val="100000"/>
                        </a:lnSpc>
                        <a:spcAft>
                          <a:spcPts val="0"/>
                        </a:spcAft>
                      </a:pPr>
                      <a:r>
                        <a:rPr lang="fa-IR" sz="1200" dirty="0" smtClean="0">
                          <a:effectLst/>
                          <a:latin typeface="Calibri" panose="020F0502020204030204" pitchFamily="34" charset="0"/>
                          <a:ea typeface="Calibri" panose="020F0502020204030204" pitchFamily="34" charset="0"/>
                          <a:cs typeface="B Nazanin" panose="00000400000000000000" pitchFamily="2" charset="-78"/>
                        </a:rPr>
                        <a:t>16</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a:txBody>
                  <a:tcPr marL="27002" marR="2700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1" fontAlgn="b"/>
                      <a:endParaRPr lang="fa-IR" sz="1200" b="0" i="0" u="none" strike="noStrike" dirty="0">
                        <a:solidFill>
                          <a:srgbClr val="000000"/>
                        </a:solidFill>
                        <a:effectLst/>
                        <a:latin typeface="Arial" panose="020B0604020202020204" pitchFamily="34" charset="0"/>
                        <a:cs typeface="B Nazanin" panose="00000400000000000000" pitchFamily="2" charset="-78"/>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97666118"/>
                  </a:ext>
                </a:extLst>
              </a:tr>
              <a:tr h="185170">
                <a:tc>
                  <a:txBody>
                    <a:bodyPr/>
                    <a:lstStyle/>
                    <a:p>
                      <a:pPr algn="ctr" rtl="1">
                        <a:lnSpc>
                          <a:spcPct val="100000"/>
                        </a:lnSpc>
                        <a:spcAft>
                          <a:spcPts val="0"/>
                        </a:spcAft>
                      </a:pPr>
                      <a:r>
                        <a:rPr lang="fa-IR" sz="1200" dirty="0" smtClean="0">
                          <a:effectLst/>
                          <a:latin typeface="Calibri" panose="020F0502020204030204" pitchFamily="34" charset="0"/>
                          <a:ea typeface="Calibri" panose="020F0502020204030204" pitchFamily="34" charset="0"/>
                          <a:cs typeface="B Nazanin" panose="00000400000000000000" pitchFamily="2" charset="-78"/>
                        </a:rPr>
                        <a:t>17</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a:txBody>
                  <a:tcPr marL="27002" marR="2700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BC1AC"/>
                    </a:solidFill>
                  </a:tcPr>
                </a:tc>
                <a:tc>
                  <a:txBody>
                    <a:bodyPr/>
                    <a:lstStyle/>
                    <a:p>
                      <a:pPr algn="r" rtl="1" fontAlgn="b"/>
                      <a:endParaRPr lang="fa-IR" sz="1200" b="0" i="0" u="none" strike="noStrike" dirty="0">
                        <a:solidFill>
                          <a:srgbClr val="000000"/>
                        </a:solidFill>
                        <a:effectLst/>
                        <a:latin typeface="Arial" panose="020B0604020202020204" pitchFamily="34" charset="0"/>
                        <a:cs typeface="B Nazanin" panose="00000400000000000000" pitchFamily="2" charset="-78"/>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BC1AC"/>
                    </a:solidFill>
                  </a:tcPr>
                </a:tc>
                <a:extLst>
                  <a:ext uri="{0D108BD9-81ED-4DB2-BD59-A6C34878D82A}">
                    <a16:rowId xmlns:a16="http://schemas.microsoft.com/office/drawing/2014/main" val="2950647454"/>
                  </a:ext>
                </a:extLst>
              </a:tr>
              <a:tr h="341594">
                <a:tc>
                  <a:txBody>
                    <a:bodyPr/>
                    <a:lstStyle/>
                    <a:p>
                      <a:pPr algn="ctr" rtl="1">
                        <a:lnSpc>
                          <a:spcPct val="100000"/>
                        </a:lnSpc>
                        <a:spcAft>
                          <a:spcPts val="0"/>
                        </a:spcAft>
                      </a:pPr>
                      <a:r>
                        <a:rPr lang="fa-IR" sz="1200" dirty="0" smtClean="0">
                          <a:effectLst/>
                          <a:latin typeface="Calibri" panose="020F0502020204030204" pitchFamily="34" charset="0"/>
                          <a:ea typeface="Calibri" panose="020F0502020204030204" pitchFamily="34" charset="0"/>
                          <a:cs typeface="B Nazanin" panose="00000400000000000000" pitchFamily="2" charset="-78"/>
                        </a:rPr>
                        <a:t>18</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a:txBody>
                  <a:tcPr marL="27002" marR="2700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1" fontAlgn="b"/>
                      <a:endParaRPr lang="fa-IR" sz="1200" b="0" i="0" u="none" strike="noStrike" dirty="0">
                        <a:solidFill>
                          <a:srgbClr val="000000"/>
                        </a:solidFill>
                        <a:effectLst/>
                        <a:latin typeface="Arial" panose="020B0604020202020204" pitchFamily="34" charset="0"/>
                        <a:cs typeface="B Nazanin" panose="00000400000000000000" pitchFamily="2" charset="-78"/>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66688474"/>
                  </a:ext>
                </a:extLst>
              </a:tr>
              <a:tr h="341594">
                <a:tc>
                  <a:txBody>
                    <a:bodyPr/>
                    <a:lstStyle/>
                    <a:p>
                      <a:pPr algn="ctr" rtl="1">
                        <a:lnSpc>
                          <a:spcPct val="100000"/>
                        </a:lnSpc>
                        <a:spcAft>
                          <a:spcPts val="0"/>
                        </a:spcAft>
                      </a:pPr>
                      <a:r>
                        <a:rPr lang="fa-IR" sz="1200" dirty="0" smtClean="0">
                          <a:effectLst/>
                          <a:latin typeface="Calibri" panose="020F0502020204030204" pitchFamily="34" charset="0"/>
                          <a:ea typeface="Calibri" panose="020F0502020204030204" pitchFamily="34" charset="0"/>
                          <a:cs typeface="B Nazanin" panose="00000400000000000000" pitchFamily="2" charset="-78"/>
                        </a:rPr>
                        <a:t>19</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a:txBody>
                  <a:tcPr marL="27002" marR="2700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BC1AC"/>
                    </a:solidFill>
                  </a:tcPr>
                </a:tc>
                <a:tc>
                  <a:txBody>
                    <a:bodyPr/>
                    <a:lstStyle/>
                    <a:p>
                      <a:pPr algn="r" rtl="1" fontAlgn="b"/>
                      <a:endParaRPr lang="fa-IR" sz="1200" b="0" i="0" u="none" strike="noStrike" dirty="0">
                        <a:solidFill>
                          <a:srgbClr val="000000"/>
                        </a:solidFill>
                        <a:effectLst/>
                        <a:latin typeface="Arial" panose="020B0604020202020204" pitchFamily="34" charset="0"/>
                        <a:cs typeface="B Nazanin" panose="00000400000000000000" pitchFamily="2" charset="-78"/>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BC1AC"/>
                    </a:solidFill>
                  </a:tcPr>
                </a:tc>
                <a:extLst>
                  <a:ext uri="{0D108BD9-81ED-4DB2-BD59-A6C34878D82A}">
                    <a16:rowId xmlns:a16="http://schemas.microsoft.com/office/drawing/2014/main" val="683564777"/>
                  </a:ext>
                </a:extLst>
              </a:tr>
              <a:tr h="185170">
                <a:tc>
                  <a:txBody>
                    <a:bodyPr/>
                    <a:lstStyle/>
                    <a:p>
                      <a:pPr algn="ctr" rtl="1">
                        <a:lnSpc>
                          <a:spcPct val="100000"/>
                        </a:lnSpc>
                        <a:spcAft>
                          <a:spcPts val="0"/>
                        </a:spcAft>
                      </a:pPr>
                      <a:r>
                        <a:rPr lang="fa-IR" sz="1200" dirty="0" smtClean="0">
                          <a:effectLst/>
                          <a:latin typeface="Calibri" panose="020F0502020204030204" pitchFamily="34" charset="0"/>
                          <a:ea typeface="Calibri" panose="020F0502020204030204" pitchFamily="34" charset="0"/>
                          <a:cs typeface="B Nazanin" panose="00000400000000000000" pitchFamily="2" charset="-78"/>
                        </a:rPr>
                        <a:t>20</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a:txBody>
                  <a:tcPr marL="27002" marR="2700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1" fontAlgn="b"/>
                      <a:endParaRPr lang="fa-IR" sz="1200" b="0" i="0" u="none" strike="noStrike" dirty="0">
                        <a:solidFill>
                          <a:srgbClr val="000000"/>
                        </a:solidFill>
                        <a:effectLst/>
                        <a:latin typeface="Arial" panose="020B0604020202020204" pitchFamily="34" charset="0"/>
                        <a:cs typeface="B Nazanin" panose="00000400000000000000" pitchFamily="2" charset="-78"/>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74276059"/>
                  </a:ext>
                </a:extLst>
              </a:tr>
              <a:tr h="185170">
                <a:tc>
                  <a:txBody>
                    <a:bodyPr/>
                    <a:lstStyle/>
                    <a:p>
                      <a:pPr algn="ctr" rtl="1">
                        <a:lnSpc>
                          <a:spcPct val="100000"/>
                        </a:lnSpc>
                        <a:spcAft>
                          <a:spcPts val="0"/>
                        </a:spcAft>
                      </a:pPr>
                      <a:r>
                        <a:rPr lang="fa-IR" sz="1200" dirty="0" smtClean="0">
                          <a:effectLst/>
                          <a:latin typeface="Calibri" panose="020F0502020204030204" pitchFamily="34" charset="0"/>
                          <a:ea typeface="Calibri" panose="020F0502020204030204" pitchFamily="34" charset="0"/>
                          <a:cs typeface="B Nazanin" panose="00000400000000000000" pitchFamily="2" charset="-78"/>
                        </a:rPr>
                        <a:t>21</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a:txBody>
                  <a:tcPr marL="27002" marR="2700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BC1AC"/>
                    </a:solidFill>
                  </a:tcPr>
                </a:tc>
                <a:tc>
                  <a:txBody>
                    <a:bodyPr/>
                    <a:lstStyle/>
                    <a:p>
                      <a:pPr algn="r" rtl="1" fontAlgn="b"/>
                      <a:endParaRPr lang="fa-IR" sz="1200" b="0" i="0" u="none" strike="noStrike" dirty="0">
                        <a:solidFill>
                          <a:srgbClr val="000000"/>
                        </a:solidFill>
                        <a:effectLst/>
                        <a:latin typeface="Arial" panose="020B0604020202020204" pitchFamily="34" charset="0"/>
                        <a:cs typeface="B Nazanin" panose="00000400000000000000" pitchFamily="2" charset="-78"/>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BC1AC"/>
                    </a:solidFill>
                  </a:tcPr>
                </a:tc>
                <a:extLst>
                  <a:ext uri="{0D108BD9-81ED-4DB2-BD59-A6C34878D82A}">
                    <a16:rowId xmlns:a16="http://schemas.microsoft.com/office/drawing/2014/main" val="312800561"/>
                  </a:ext>
                </a:extLst>
              </a:tr>
              <a:tr h="185170">
                <a:tc>
                  <a:txBody>
                    <a:bodyPr/>
                    <a:lstStyle/>
                    <a:p>
                      <a:pPr algn="ctr" rtl="1">
                        <a:lnSpc>
                          <a:spcPct val="100000"/>
                        </a:lnSpc>
                        <a:spcAft>
                          <a:spcPts val="0"/>
                        </a:spcAft>
                      </a:pPr>
                      <a:r>
                        <a:rPr lang="fa-IR" sz="1200" dirty="0" smtClean="0">
                          <a:effectLst/>
                          <a:latin typeface="Calibri" panose="020F0502020204030204" pitchFamily="34" charset="0"/>
                          <a:ea typeface="Calibri" panose="020F0502020204030204" pitchFamily="34" charset="0"/>
                          <a:cs typeface="B Nazanin" panose="00000400000000000000" pitchFamily="2" charset="-78"/>
                        </a:rPr>
                        <a:t>22</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a:txBody>
                  <a:tcPr marL="27002" marR="2700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1" fontAlgn="b"/>
                      <a:endParaRPr lang="fa-IR" sz="1200" b="0" i="0" u="none" strike="noStrike" dirty="0">
                        <a:solidFill>
                          <a:srgbClr val="000000"/>
                        </a:solidFill>
                        <a:effectLst/>
                        <a:latin typeface="Arial" panose="020B0604020202020204" pitchFamily="34" charset="0"/>
                        <a:cs typeface="B Nazanin" panose="00000400000000000000" pitchFamily="2" charset="-78"/>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35844798"/>
                  </a:ext>
                </a:extLst>
              </a:tr>
            </a:tbl>
          </a:graphicData>
        </a:graphic>
      </p:graphicFrame>
      <p:sp>
        <p:nvSpPr>
          <p:cNvPr id="6" name="Oval 5"/>
          <p:cNvSpPr/>
          <p:nvPr/>
        </p:nvSpPr>
        <p:spPr>
          <a:xfrm rot="20858248">
            <a:off x="2085586" y="222647"/>
            <a:ext cx="3052249" cy="1403844"/>
          </a:xfrm>
          <a:prstGeom prst="ellipse">
            <a:avLst/>
          </a:prstGeom>
          <a:solidFill>
            <a:srgbClr val="5BC1AC"/>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dirty="0" smtClean="0">
                <a:cs typeface="B Zar" panose="00000400000000000000" pitchFamily="2" charset="-78"/>
              </a:rPr>
              <a:t>مجموع ؟؟؟ شرکت دانش بنیان</a:t>
            </a:r>
            <a:endParaRPr lang="fa-IR" sz="2000" b="1" dirty="0">
              <a:cs typeface="B Zar" panose="00000400000000000000" pitchFamily="2" charset="-78"/>
            </a:endParaRPr>
          </a:p>
        </p:txBody>
      </p:sp>
    </p:spTree>
    <p:extLst>
      <p:ext uri="{BB962C8B-B14F-4D97-AF65-F5344CB8AC3E}">
        <p14:creationId xmlns:p14="http://schemas.microsoft.com/office/powerpoint/2010/main" val="3973461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02111984F565}" type="slidenum">
              <a:rPr lang="en-US" smtClean="0"/>
              <a:pPr/>
              <a:t>27</a:t>
            </a:fld>
            <a:endParaRPr lang="en-US" dirty="0"/>
          </a:p>
        </p:txBody>
      </p:sp>
      <p:sp>
        <p:nvSpPr>
          <p:cNvPr id="2" name="Title 1"/>
          <p:cNvSpPr>
            <a:spLocks noGrp="1"/>
          </p:cNvSpPr>
          <p:nvPr>
            <p:ph type="title" idx="4294967295"/>
          </p:nvPr>
        </p:nvSpPr>
        <p:spPr>
          <a:xfrm>
            <a:off x="0" y="660400"/>
            <a:ext cx="9961563" cy="1050925"/>
          </a:xfrm>
        </p:spPr>
        <p:txBody>
          <a:bodyPr>
            <a:normAutofit/>
          </a:bodyPr>
          <a:lstStyle/>
          <a:p>
            <a:pPr algn="r" rtl="1"/>
            <a:r>
              <a:rPr lang="fa-IR" sz="3600" dirty="0" smtClean="0">
                <a:solidFill>
                  <a:srgbClr val="532971"/>
                </a:solidFill>
                <a:cs typeface="B Titr" panose="00000700000000000000" pitchFamily="2" charset="-78"/>
              </a:rPr>
              <a:t>شبکه ارتباطی موثر صندوق</a:t>
            </a:r>
            <a:endParaRPr lang="en-US" sz="4000" dirty="0">
              <a:solidFill>
                <a:srgbClr val="532971"/>
              </a:solidFill>
              <a:cs typeface="B Titr" panose="00000700000000000000" pitchFamily="2" charset="-78"/>
            </a:endParaRPr>
          </a:p>
        </p:txBody>
      </p:sp>
      <p:sp>
        <p:nvSpPr>
          <p:cNvPr id="6" name="Content Placeholder 4"/>
          <p:cNvSpPr>
            <a:spLocks noGrp="1"/>
          </p:cNvSpPr>
          <p:nvPr>
            <p:ph idx="4294967295"/>
          </p:nvPr>
        </p:nvSpPr>
        <p:spPr>
          <a:xfrm>
            <a:off x="0" y="2197100"/>
            <a:ext cx="10848975" cy="4660900"/>
          </a:xfrm>
        </p:spPr>
        <p:txBody>
          <a:bodyPr>
            <a:normAutofit/>
          </a:bodyPr>
          <a:lstStyle/>
          <a:p>
            <a:pPr marL="342900" lvl="0" indent="-342900" algn="r" rtl="1">
              <a:lnSpc>
                <a:spcPts val="3200"/>
              </a:lnSpc>
              <a:spcBef>
                <a:spcPts val="600"/>
              </a:spcBef>
              <a:spcAft>
                <a:spcPts val="0"/>
              </a:spcAft>
              <a:buFont typeface="Wingdings" panose="05000000000000000000" pitchFamily="2" charset="2"/>
              <a:buChar char=""/>
            </a:pPr>
            <a:r>
              <a:rPr lang="fa-IR" sz="2000" b="0" dirty="0" smtClean="0">
                <a:solidFill>
                  <a:srgbClr val="7030A0"/>
                </a:solidFill>
                <a:cs typeface="B Nazanin" panose="00000400000000000000" pitchFamily="2" charset="-78"/>
              </a:rPr>
              <a:t>............................................</a:t>
            </a:r>
            <a:endParaRPr lang="fa-IR" sz="2000" b="0" dirty="0">
              <a:solidFill>
                <a:srgbClr val="7030A0"/>
              </a:solidFill>
              <a:cs typeface="B Nazanin" panose="00000400000000000000" pitchFamily="2" charset="-78"/>
            </a:endParaRPr>
          </a:p>
        </p:txBody>
      </p:sp>
    </p:spTree>
    <p:extLst>
      <p:ext uri="{BB962C8B-B14F-4D97-AF65-F5344CB8AC3E}">
        <p14:creationId xmlns:p14="http://schemas.microsoft.com/office/powerpoint/2010/main" val="9911513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5776" y="272351"/>
            <a:ext cx="9144000" cy="1006475"/>
          </a:xfrm>
        </p:spPr>
        <p:txBody>
          <a:bodyPr>
            <a:normAutofit/>
          </a:bodyPr>
          <a:lstStyle/>
          <a:p>
            <a:pPr algn="r" rtl="1"/>
            <a:r>
              <a:rPr lang="fa-IR" sz="3600" dirty="0" smtClean="0">
                <a:solidFill>
                  <a:srgbClr val="532971"/>
                </a:solidFill>
                <a:cs typeface="B Titr" panose="00000700000000000000" pitchFamily="2" charset="-78"/>
              </a:rPr>
              <a:t>اعضای هیأت مدیره صندوق</a:t>
            </a:r>
            <a:endParaRPr lang="fa-IR" sz="3600" dirty="0">
              <a:solidFill>
                <a:srgbClr val="532971"/>
              </a:solidFill>
              <a:cs typeface="B Titr" panose="00000700000000000000" pitchFamily="2" charset="-78"/>
            </a:endParaRPr>
          </a:p>
        </p:txBody>
      </p:sp>
      <p:sp>
        <p:nvSpPr>
          <p:cNvPr id="3" name="Slide Number Placeholder 2"/>
          <p:cNvSpPr>
            <a:spLocks noGrp="1"/>
          </p:cNvSpPr>
          <p:nvPr>
            <p:ph type="sldNum" sz="quarter" idx="12"/>
          </p:nvPr>
        </p:nvSpPr>
        <p:spPr/>
        <p:txBody>
          <a:bodyPr/>
          <a:lstStyle/>
          <a:p>
            <a:fld id="{D57F1E4F-1CFF-5643-939E-02111984F565}" type="slidenum">
              <a:rPr lang="en-US" smtClean="0"/>
              <a:pPr/>
              <a:t>28</a:t>
            </a:fld>
            <a:endParaRPr lang="en-US" dirty="0"/>
          </a:p>
        </p:txBody>
      </p:sp>
      <p:graphicFrame>
        <p:nvGraphicFramePr>
          <p:cNvPr id="6" name="Content Placeholder 3"/>
          <p:cNvGraphicFramePr>
            <a:graphicFrameLocks/>
          </p:cNvGraphicFramePr>
          <p:nvPr>
            <p:extLst>
              <p:ext uri="{D42A27DB-BD31-4B8C-83A1-F6EECF244321}">
                <p14:modId xmlns:p14="http://schemas.microsoft.com/office/powerpoint/2010/main" val="3948324743"/>
              </p:ext>
            </p:extLst>
          </p:nvPr>
        </p:nvGraphicFramePr>
        <p:xfrm>
          <a:off x="1641988" y="2041840"/>
          <a:ext cx="9432487" cy="3195096"/>
        </p:xfrm>
        <a:graphic>
          <a:graphicData uri="http://schemas.openxmlformats.org/drawingml/2006/table">
            <a:tbl>
              <a:tblPr rtl="1" firstRow="1" bandRow="1">
                <a:tableStyleId>{5C22544A-7EE6-4342-B048-85BDC9FD1C3A}</a:tableStyleId>
              </a:tblPr>
              <a:tblGrid>
                <a:gridCol w="2819913">
                  <a:extLst>
                    <a:ext uri="{9D8B030D-6E8A-4147-A177-3AD203B41FA5}">
                      <a16:colId xmlns:a16="http://schemas.microsoft.com/office/drawing/2014/main" val="536396372"/>
                    </a:ext>
                  </a:extLst>
                </a:gridCol>
                <a:gridCol w="1745607">
                  <a:extLst>
                    <a:ext uri="{9D8B030D-6E8A-4147-A177-3AD203B41FA5}">
                      <a16:colId xmlns:a16="http://schemas.microsoft.com/office/drawing/2014/main" val="3536992830"/>
                    </a:ext>
                  </a:extLst>
                </a:gridCol>
                <a:gridCol w="3029724">
                  <a:extLst>
                    <a:ext uri="{9D8B030D-6E8A-4147-A177-3AD203B41FA5}">
                      <a16:colId xmlns:a16="http://schemas.microsoft.com/office/drawing/2014/main" val="4118396917"/>
                    </a:ext>
                  </a:extLst>
                </a:gridCol>
                <a:gridCol w="1837243">
                  <a:extLst>
                    <a:ext uri="{9D8B030D-6E8A-4147-A177-3AD203B41FA5}">
                      <a16:colId xmlns:a16="http://schemas.microsoft.com/office/drawing/2014/main" val="3856177416"/>
                    </a:ext>
                  </a:extLst>
                </a:gridCol>
              </a:tblGrid>
              <a:tr h="495096">
                <a:tc>
                  <a:txBody>
                    <a:bodyPr/>
                    <a:lstStyle/>
                    <a:p>
                      <a:pPr algn="ctr" rtl="1"/>
                      <a:r>
                        <a:rPr lang="fa-IR" sz="1700" dirty="0" smtClean="0">
                          <a:cs typeface="B Nazanin" panose="00000400000000000000" pitchFamily="2" charset="-78"/>
                        </a:rPr>
                        <a:t>نام سهامدار</a:t>
                      </a:r>
                      <a:endParaRPr lang="fa-IR" sz="1700" dirty="0">
                        <a:cs typeface="B Nazanin" panose="00000400000000000000" pitchFamily="2" charset="-78"/>
                      </a:endParaRPr>
                    </a:p>
                  </a:txBody>
                  <a:tcPr anchor="ctr">
                    <a:solidFill>
                      <a:srgbClr val="532971"/>
                    </a:solidFill>
                  </a:tcPr>
                </a:tc>
                <a:tc>
                  <a:txBody>
                    <a:bodyPr/>
                    <a:lstStyle/>
                    <a:p>
                      <a:pPr algn="ctr" rtl="1"/>
                      <a:r>
                        <a:rPr lang="fa-IR" sz="1700" dirty="0" smtClean="0">
                          <a:cs typeface="B Nazanin" panose="00000400000000000000" pitchFamily="2" charset="-78"/>
                        </a:rPr>
                        <a:t>نام نماینده</a:t>
                      </a:r>
                      <a:endParaRPr lang="fa-IR" sz="1700" dirty="0">
                        <a:cs typeface="B Nazanin" panose="00000400000000000000" pitchFamily="2" charset="-78"/>
                      </a:endParaRPr>
                    </a:p>
                  </a:txBody>
                  <a:tcPr anchor="ctr">
                    <a:solidFill>
                      <a:srgbClr val="532971"/>
                    </a:solidFill>
                  </a:tcPr>
                </a:tc>
                <a:tc>
                  <a:txBody>
                    <a:bodyPr/>
                    <a:lstStyle/>
                    <a:p>
                      <a:pPr algn="ctr" rtl="1"/>
                      <a:r>
                        <a:rPr lang="fa-IR" sz="1700" dirty="0" smtClean="0">
                          <a:cs typeface="B Nazanin" panose="00000400000000000000" pitchFamily="2" charset="-78"/>
                        </a:rPr>
                        <a:t>سوابق</a:t>
                      </a:r>
                      <a:r>
                        <a:rPr lang="fa-IR" sz="1700" baseline="0" dirty="0" smtClean="0">
                          <a:cs typeface="B Nazanin" panose="00000400000000000000" pitchFamily="2" charset="-78"/>
                        </a:rPr>
                        <a:t> اجرایی و علمی</a:t>
                      </a:r>
                      <a:endParaRPr lang="fa-IR" sz="1700" dirty="0">
                        <a:cs typeface="B Nazanin" panose="00000400000000000000" pitchFamily="2" charset="-78"/>
                      </a:endParaRPr>
                    </a:p>
                  </a:txBody>
                  <a:tcPr anchor="ctr">
                    <a:solidFill>
                      <a:srgbClr val="532971"/>
                    </a:solidFill>
                  </a:tcPr>
                </a:tc>
                <a:tc>
                  <a:txBody>
                    <a:bodyPr/>
                    <a:lstStyle/>
                    <a:p>
                      <a:pPr algn="ctr" rtl="1"/>
                      <a:r>
                        <a:rPr lang="fa-IR" sz="1700" dirty="0" smtClean="0">
                          <a:cs typeface="B Nazanin" panose="00000400000000000000" pitchFamily="2" charset="-78"/>
                        </a:rPr>
                        <a:t>تحصیلات</a:t>
                      </a:r>
                      <a:endParaRPr lang="fa-IR" sz="1700" dirty="0">
                        <a:cs typeface="B Nazanin" panose="00000400000000000000" pitchFamily="2" charset="-78"/>
                      </a:endParaRPr>
                    </a:p>
                  </a:txBody>
                  <a:tcPr anchor="ctr">
                    <a:solidFill>
                      <a:srgbClr val="532971"/>
                    </a:solidFill>
                  </a:tcPr>
                </a:tc>
                <a:extLst>
                  <a:ext uri="{0D108BD9-81ED-4DB2-BD59-A6C34878D82A}">
                    <a16:rowId xmlns:a16="http://schemas.microsoft.com/office/drawing/2014/main" val="3083822485"/>
                  </a:ext>
                </a:extLst>
              </a:tr>
              <a:tr h="540000">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solidFill>
                      <a:srgbClr val="5BC1AC"/>
                    </a:solidFill>
                  </a:tcPr>
                </a:tc>
                <a:tc>
                  <a:txBody>
                    <a:bodyPr/>
                    <a:lstStyle/>
                    <a:p>
                      <a:pPr marL="0" marR="0" algn="ctr" defTabSz="914400" rtl="1" eaLnBrk="1" latinLnBrk="0" hangingPunct="1">
                        <a:lnSpc>
                          <a:spcPct val="100000"/>
                        </a:lnSpc>
                        <a:spcBef>
                          <a:spcPts val="0"/>
                        </a:spcBef>
                        <a:spcAft>
                          <a:spcPts val="0"/>
                        </a:spcAft>
                      </a:pPr>
                      <a:endParaRPr lang="fa-IR" sz="1600" b="0" kern="12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anchor="ctr">
                    <a:solidFill>
                      <a:srgbClr val="5BC1AC"/>
                    </a:solidFill>
                  </a:tcPr>
                </a:tc>
                <a:tc>
                  <a:txBody>
                    <a:bodyPr/>
                    <a:lstStyle/>
                    <a:p>
                      <a:pPr marL="0" marR="0" indent="0" algn="ctr" defTabSz="914400" rtl="1" eaLnBrk="1" latinLnBrk="0" hangingPunct="1">
                        <a:lnSpc>
                          <a:spcPct val="100000"/>
                        </a:lnSpc>
                        <a:spcBef>
                          <a:spcPts val="0"/>
                        </a:spcBef>
                        <a:spcAft>
                          <a:spcPts val="0"/>
                        </a:spcAft>
                        <a:buFont typeface="Arial" panose="020B0604020202020204" pitchFamily="34" charset="0"/>
                        <a:buNone/>
                      </a:pPr>
                      <a:endParaRPr lang="fa-IR" sz="1600" b="0" kern="1200" dirty="0" smtClean="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anchor="ctr">
                    <a:solidFill>
                      <a:srgbClr val="5BC1AC"/>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Arial" panose="020B0604020202020204" pitchFamily="34" charset="0"/>
                        <a:buNone/>
                        <a:tabLst/>
                        <a:defRPr/>
                      </a:pPr>
                      <a:endParaRPr lang="fa-IR" sz="1600" b="0" kern="1200" dirty="0" smtClean="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anchor="ctr">
                    <a:solidFill>
                      <a:srgbClr val="5BC1AC"/>
                    </a:solidFill>
                  </a:tcPr>
                </a:tc>
                <a:extLst>
                  <a:ext uri="{0D108BD9-81ED-4DB2-BD59-A6C34878D82A}">
                    <a16:rowId xmlns:a16="http://schemas.microsoft.com/office/drawing/2014/main" val="1525712436"/>
                  </a:ext>
                </a:extLst>
              </a:tr>
              <a:tr h="540000">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solidFill>
                      <a:srgbClr val="5BC1AC"/>
                    </a:solidFill>
                  </a:tcPr>
                </a:tc>
                <a:tc>
                  <a:txBody>
                    <a:bodyPr/>
                    <a:lstStyle/>
                    <a:p>
                      <a:pPr marL="0" marR="0" algn="ctr" defTabSz="914400" rtl="1" eaLnBrk="1" latinLnBrk="0" hangingPunct="1">
                        <a:lnSpc>
                          <a:spcPct val="100000"/>
                        </a:lnSpc>
                        <a:spcBef>
                          <a:spcPts val="0"/>
                        </a:spcBef>
                        <a:spcAft>
                          <a:spcPts val="0"/>
                        </a:spcAft>
                      </a:pPr>
                      <a:endParaRPr lang="fa-IR" sz="1600" b="0" kern="12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anchor="ctr">
                    <a:solidFill>
                      <a:srgbClr val="5BC1AC"/>
                    </a:solidFill>
                  </a:tcPr>
                </a:tc>
                <a:tc>
                  <a:txBody>
                    <a:bodyPr/>
                    <a:lstStyle/>
                    <a:p>
                      <a:pPr marL="0" marR="0" indent="0" algn="ctr" defTabSz="914400" rtl="1" eaLnBrk="1" latinLnBrk="0" hangingPunct="1">
                        <a:lnSpc>
                          <a:spcPct val="100000"/>
                        </a:lnSpc>
                        <a:spcBef>
                          <a:spcPts val="0"/>
                        </a:spcBef>
                        <a:spcAft>
                          <a:spcPts val="0"/>
                        </a:spcAft>
                        <a:buFont typeface="Arial" panose="020B0604020202020204" pitchFamily="34" charset="0"/>
                        <a:buNone/>
                      </a:pPr>
                      <a:endParaRPr lang="fa-IR" sz="1600" b="0" kern="1200" dirty="0" smtClean="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anchor="ctr">
                    <a:solidFill>
                      <a:srgbClr val="5BC1AC"/>
                    </a:solidFill>
                  </a:tcPr>
                </a:tc>
                <a:tc>
                  <a:txBody>
                    <a:bodyPr/>
                    <a:lstStyle/>
                    <a:p>
                      <a:pPr marL="0" marR="0" indent="0" algn="ctr" defTabSz="914400" rtl="1" eaLnBrk="1" latinLnBrk="0" hangingPunct="1">
                        <a:lnSpc>
                          <a:spcPct val="100000"/>
                        </a:lnSpc>
                        <a:spcBef>
                          <a:spcPts val="0"/>
                        </a:spcBef>
                        <a:spcAft>
                          <a:spcPts val="0"/>
                        </a:spcAft>
                        <a:buFont typeface="Arial" panose="020B0604020202020204" pitchFamily="34" charset="0"/>
                        <a:buNone/>
                      </a:pPr>
                      <a:endParaRPr lang="fa-IR" sz="1600" b="0" kern="1200" dirty="0" smtClean="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anchor="ctr">
                    <a:solidFill>
                      <a:srgbClr val="5BC1AC"/>
                    </a:solidFill>
                  </a:tcPr>
                </a:tc>
                <a:extLst>
                  <a:ext uri="{0D108BD9-81ED-4DB2-BD59-A6C34878D82A}">
                    <a16:rowId xmlns:a16="http://schemas.microsoft.com/office/drawing/2014/main" val="1524584158"/>
                  </a:ext>
                </a:extLst>
              </a:tr>
              <a:tr h="540000">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solidFill>
                      <a:srgbClr val="5BC1AC"/>
                    </a:solidFill>
                  </a:tcPr>
                </a:tc>
                <a:tc>
                  <a:txBody>
                    <a:bodyPr/>
                    <a:lstStyle/>
                    <a:p>
                      <a:pPr marL="0" marR="0" algn="ctr" defTabSz="914400" rtl="1" eaLnBrk="1" latinLnBrk="0" hangingPunct="1">
                        <a:lnSpc>
                          <a:spcPct val="100000"/>
                        </a:lnSpc>
                        <a:spcBef>
                          <a:spcPts val="0"/>
                        </a:spcBef>
                        <a:spcAft>
                          <a:spcPts val="0"/>
                        </a:spcAft>
                      </a:pPr>
                      <a:endParaRPr lang="fa-IR" sz="1600" b="0" kern="12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anchor="ctr">
                    <a:solidFill>
                      <a:srgbClr val="5BC1AC"/>
                    </a:solidFill>
                  </a:tcPr>
                </a:tc>
                <a:tc>
                  <a:txBody>
                    <a:bodyPr/>
                    <a:lstStyle/>
                    <a:p>
                      <a:pPr marL="0" marR="0" indent="0" algn="ctr" defTabSz="914400" rtl="1" eaLnBrk="1" latinLnBrk="0" hangingPunct="1">
                        <a:lnSpc>
                          <a:spcPct val="100000"/>
                        </a:lnSpc>
                        <a:spcBef>
                          <a:spcPts val="0"/>
                        </a:spcBef>
                        <a:spcAft>
                          <a:spcPts val="0"/>
                        </a:spcAft>
                        <a:buFont typeface="Arial" panose="020B0604020202020204" pitchFamily="34" charset="0"/>
                        <a:buNone/>
                      </a:pPr>
                      <a:endParaRPr lang="fa-IR" sz="1600" b="0" kern="1200" dirty="0" smtClean="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anchor="ctr">
                    <a:solidFill>
                      <a:srgbClr val="5BC1AC"/>
                    </a:solidFill>
                  </a:tcPr>
                </a:tc>
                <a:tc>
                  <a:txBody>
                    <a:bodyPr/>
                    <a:lstStyle/>
                    <a:p>
                      <a:pPr marL="0" marR="0" indent="0" algn="ctr" defTabSz="914400" rtl="1" eaLnBrk="1" latinLnBrk="0" hangingPunct="1">
                        <a:lnSpc>
                          <a:spcPct val="100000"/>
                        </a:lnSpc>
                        <a:spcBef>
                          <a:spcPts val="0"/>
                        </a:spcBef>
                        <a:spcAft>
                          <a:spcPts val="0"/>
                        </a:spcAft>
                        <a:buFont typeface="Arial" panose="020B0604020202020204" pitchFamily="34" charset="0"/>
                        <a:buNone/>
                      </a:pPr>
                      <a:endParaRPr lang="fa-IR" sz="1600" b="0" kern="1200" dirty="0" smtClean="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anchor="ctr">
                    <a:solidFill>
                      <a:srgbClr val="5BC1AC"/>
                    </a:solidFill>
                  </a:tcPr>
                </a:tc>
                <a:extLst>
                  <a:ext uri="{0D108BD9-81ED-4DB2-BD59-A6C34878D82A}">
                    <a16:rowId xmlns:a16="http://schemas.microsoft.com/office/drawing/2014/main" val="1193289603"/>
                  </a:ext>
                </a:extLst>
              </a:tr>
              <a:tr h="540000">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solidFill>
                      <a:srgbClr val="5BC1AC"/>
                    </a:solidFill>
                  </a:tcPr>
                </a:tc>
                <a:tc>
                  <a:txBody>
                    <a:bodyPr/>
                    <a:lstStyle/>
                    <a:p>
                      <a:pPr marL="0" marR="0" algn="ctr" defTabSz="914400" rtl="1" eaLnBrk="1" latinLnBrk="0" hangingPunct="1">
                        <a:lnSpc>
                          <a:spcPct val="100000"/>
                        </a:lnSpc>
                        <a:spcBef>
                          <a:spcPts val="0"/>
                        </a:spcBef>
                        <a:spcAft>
                          <a:spcPts val="0"/>
                        </a:spcAft>
                      </a:pPr>
                      <a:endParaRPr lang="fa-IR" sz="1600" b="0" kern="1200" dirty="0" smtClean="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anchor="ctr">
                    <a:solidFill>
                      <a:srgbClr val="5BC1AC"/>
                    </a:solidFill>
                  </a:tcPr>
                </a:tc>
                <a:tc>
                  <a:txBody>
                    <a:bodyPr/>
                    <a:lstStyle/>
                    <a:p>
                      <a:pPr marL="0" marR="0" indent="0" algn="ctr" defTabSz="914400" rtl="1" eaLnBrk="1" latinLnBrk="0" hangingPunct="1">
                        <a:lnSpc>
                          <a:spcPct val="100000"/>
                        </a:lnSpc>
                        <a:spcBef>
                          <a:spcPts val="0"/>
                        </a:spcBef>
                        <a:spcAft>
                          <a:spcPts val="0"/>
                        </a:spcAft>
                        <a:buFont typeface="Arial" panose="020B0604020202020204" pitchFamily="34" charset="0"/>
                        <a:buNone/>
                      </a:pPr>
                      <a:endParaRPr lang="fa-IR" sz="1600" b="0" kern="1200" dirty="0" smtClean="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anchor="ctr">
                    <a:solidFill>
                      <a:srgbClr val="5BC1AC"/>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Arial" panose="020B0604020202020204" pitchFamily="34" charset="0"/>
                        <a:buNone/>
                        <a:tabLst/>
                        <a:defRPr/>
                      </a:pPr>
                      <a:endParaRPr lang="fa-IR" sz="1600" b="0" kern="1200" dirty="0" smtClean="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anchor="ctr">
                    <a:solidFill>
                      <a:srgbClr val="5BC1AC"/>
                    </a:solidFill>
                  </a:tcPr>
                </a:tc>
                <a:extLst>
                  <a:ext uri="{0D108BD9-81ED-4DB2-BD59-A6C34878D82A}">
                    <a16:rowId xmlns:a16="http://schemas.microsoft.com/office/drawing/2014/main" val="3914300639"/>
                  </a:ext>
                </a:extLst>
              </a:tr>
              <a:tr h="540000">
                <a:tc>
                  <a:txBody>
                    <a:bodyPr/>
                    <a:lstStyle/>
                    <a:p>
                      <a:pPr algn="ctr" rtl="1" fontAlgn="ctr"/>
                      <a:endParaRPr lang="fa-IR" sz="1600" b="0"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solidFill>
                      <a:srgbClr val="5BC1AC"/>
                    </a:solidFill>
                  </a:tcPr>
                </a:tc>
                <a:tc>
                  <a:txBody>
                    <a:bodyPr/>
                    <a:lstStyle/>
                    <a:p>
                      <a:pPr marL="0" marR="0" algn="ctr" defTabSz="914400" rtl="1" eaLnBrk="1" latinLnBrk="0" hangingPunct="1">
                        <a:lnSpc>
                          <a:spcPct val="100000"/>
                        </a:lnSpc>
                        <a:spcBef>
                          <a:spcPts val="0"/>
                        </a:spcBef>
                        <a:spcAft>
                          <a:spcPts val="0"/>
                        </a:spcAft>
                      </a:pPr>
                      <a:endParaRPr lang="fa-IR" sz="1600" b="0" kern="1200" dirty="0" smtClean="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anchor="ctr">
                    <a:solidFill>
                      <a:srgbClr val="5BC1AC"/>
                    </a:solidFill>
                  </a:tcPr>
                </a:tc>
                <a:tc>
                  <a:txBody>
                    <a:bodyPr/>
                    <a:lstStyle/>
                    <a:p>
                      <a:pPr marL="0" marR="0" indent="0" algn="ctr" defTabSz="914400" rtl="1" eaLnBrk="1" latinLnBrk="0" hangingPunct="1">
                        <a:lnSpc>
                          <a:spcPct val="100000"/>
                        </a:lnSpc>
                        <a:spcBef>
                          <a:spcPts val="0"/>
                        </a:spcBef>
                        <a:spcAft>
                          <a:spcPts val="0"/>
                        </a:spcAft>
                        <a:buFont typeface="Arial" panose="020B0604020202020204" pitchFamily="34" charset="0"/>
                        <a:buNone/>
                      </a:pPr>
                      <a:endParaRPr lang="fa-IR" sz="1600" b="0" kern="1200" dirty="0" smtClean="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anchor="ctr">
                    <a:solidFill>
                      <a:srgbClr val="5BC1AC"/>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Arial" panose="020B0604020202020204" pitchFamily="34" charset="0"/>
                        <a:buNone/>
                        <a:tabLst/>
                        <a:defRPr/>
                      </a:pPr>
                      <a:endParaRPr lang="fa-IR" sz="1600" b="0" kern="1200" dirty="0" smtClean="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anchor="ctr">
                    <a:solidFill>
                      <a:srgbClr val="5BC1AC"/>
                    </a:solidFill>
                  </a:tcPr>
                </a:tc>
                <a:extLst>
                  <a:ext uri="{0D108BD9-81ED-4DB2-BD59-A6C34878D82A}">
                    <a16:rowId xmlns:a16="http://schemas.microsoft.com/office/drawing/2014/main" val="4204539102"/>
                  </a:ext>
                </a:extLst>
              </a:tr>
            </a:tbl>
          </a:graphicData>
        </a:graphic>
      </p:graphicFrame>
    </p:spTree>
    <p:extLst>
      <p:ext uri="{BB962C8B-B14F-4D97-AF65-F5344CB8AC3E}">
        <p14:creationId xmlns:p14="http://schemas.microsoft.com/office/powerpoint/2010/main" val="31938409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600" dirty="0" smtClean="0">
                <a:solidFill>
                  <a:srgbClr val="532971"/>
                </a:solidFill>
                <a:cs typeface="B Titr" panose="00000700000000000000" pitchFamily="2" charset="-78"/>
              </a:rPr>
              <a:t>پیشنهاد دبیرخانه</a:t>
            </a:r>
            <a:endParaRPr lang="en-US" sz="3600" dirty="0">
              <a:solidFill>
                <a:srgbClr val="532971"/>
              </a:solidFill>
              <a:cs typeface="B Titr" panose="00000700000000000000" pitchFamily="2" charset="-78"/>
            </a:endParaRPr>
          </a:p>
        </p:txBody>
      </p:sp>
      <p:sp>
        <p:nvSpPr>
          <p:cNvPr id="3" name="Slide Number Placeholder 2"/>
          <p:cNvSpPr>
            <a:spLocks noGrp="1"/>
          </p:cNvSpPr>
          <p:nvPr>
            <p:ph type="sldNum" sz="quarter" idx="12"/>
          </p:nvPr>
        </p:nvSpPr>
        <p:spPr/>
        <p:txBody>
          <a:bodyPr/>
          <a:lstStyle/>
          <a:p>
            <a:fld id="{D57F1E4F-1CFF-5643-939E-02111984F565}" type="slidenum">
              <a:rPr lang="en-US" smtClean="0"/>
              <a:pPr/>
              <a:t>29</a:t>
            </a:fld>
            <a:endParaRPr lang="en-US" dirty="0"/>
          </a:p>
        </p:txBody>
      </p:sp>
      <p:sp>
        <p:nvSpPr>
          <p:cNvPr id="9" name="Content Placeholder 2"/>
          <p:cNvSpPr txBox="1">
            <a:spLocks/>
          </p:cNvSpPr>
          <p:nvPr/>
        </p:nvSpPr>
        <p:spPr>
          <a:xfrm>
            <a:off x="149923" y="1674188"/>
            <a:ext cx="9962148" cy="1215249"/>
          </a:xfrm>
          <a:prstGeom prst="rect">
            <a:avLst/>
          </a:prstGeom>
        </p:spPr>
        <p:txBody>
          <a:bodyPr vert="horz" lIns="0" tIns="45720" rIns="0" bIns="45720" rtlCol="0">
            <a:normAutofit/>
          </a:bodyPr>
          <a:lstStyle>
            <a:lvl1pPr marL="91440" indent="-91440" algn="r" defTabSz="914400" rtl="1" eaLnBrk="1" latinLnBrk="0" hangingPunct="1">
              <a:lnSpc>
                <a:spcPct val="90000"/>
              </a:lnSpc>
              <a:spcBef>
                <a:spcPts val="1200"/>
              </a:spcBef>
              <a:spcAft>
                <a:spcPts val="200"/>
              </a:spcAft>
              <a:buClr>
                <a:srgbClr val="002060"/>
              </a:buClr>
              <a:buSzPct val="100000"/>
              <a:buFont typeface="Wingdings" panose="05000000000000000000" pitchFamily="2" charset="2"/>
              <a:buChar char="×"/>
              <a:defRPr sz="2400" b="1" kern="1200">
                <a:solidFill>
                  <a:schemeClr val="accent6">
                    <a:lumMod val="50000"/>
                  </a:schemeClr>
                </a:solidFill>
                <a:latin typeface="+mn-lt"/>
                <a:ea typeface="+mn-ea"/>
                <a:cs typeface="B Nazanin" panose="00000400000000000000" pitchFamily="2" charset="-78"/>
              </a:defRPr>
            </a:lvl1pPr>
            <a:lvl2pPr marL="384048" indent="-182880" algn="r" defTabSz="914400" rtl="1" eaLnBrk="1" latinLnBrk="0" hangingPunct="1">
              <a:lnSpc>
                <a:spcPct val="90000"/>
              </a:lnSpc>
              <a:spcBef>
                <a:spcPts val="200"/>
              </a:spcBef>
              <a:spcAft>
                <a:spcPts val="400"/>
              </a:spcAft>
              <a:buClr>
                <a:schemeClr val="accent1">
                  <a:lumMod val="75000"/>
                </a:schemeClr>
              </a:buClr>
              <a:buFont typeface="Courier New" panose="02070309020205020404" pitchFamily="49" charset="0"/>
              <a:buChar char="o"/>
              <a:defRPr sz="2400" b="1" kern="1200">
                <a:solidFill>
                  <a:schemeClr val="accent6">
                    <a:lumMod val="50000"/>
                  </a:schemeClr>
                </a:solidFill>
                <a:latin typeface="+mn-lt"/>
                <a:ea typeface="+mn-ea"/>
                <a:cs typeface="B Nazanin" panose="00000400000000000000" pitchFamily="2" charset="-78"/>
              </a:defRPr>
            </a:lvl2pPr>
            <a:lvl3pPr marL="566928" indent="-182880" algn="r" defTabSz="914400" rtl="1" eaLnBrk="1" latinLnBrk="0" hangingPunct="1">
              <a:lnSpc>
                <a:spcPct val="90000"/>
              </a:lnSpc>
              <a:spcBef>
                <a:spcPts val="200"/>
              </a:spcBef>
              <a:spcAft>
                <a:spcPts val="400"/>
              </a:spcAft>
              <a:buClr>
                <a:schemeClr val="accent2">
                  <a:lumMod val="50000"/>
                </a:schemeClr>
              </a:buClr>
              <a:buFont typeface="Arial" panose="020B0604020202020204" pitchFamily="34" charset="0"/>
              <a:buChar char="•"/>
              <a:defRPr sz="2400" b="1" kern="1200">
                <a:solidFill>
                  <a:schemeClr val="accent6">
                    <a:lumMod val="50000"/>
                  </a:schemeClr>
                </a:solidFill>
                <a:latin typeface="+mn-lt"/>
                <a:ea typeface="+mn-ea"/>
                <a:cs typeface="B Nazanin" panose="00000400000000000000" pitchFamily="2" charset="-78"/>
              </a:defRPr>
            </a:lvl3pPr>
            <a:lvl4pPr marL="749808" indent="-182880" algn="r" defTabSz="914400" rtl="1" eaLnBrk="1" latinLnBrk="0" hangingPunct="1">
              <a:lnSpc>
                <a:spcPct val="90000"/>
              </a:lnSpc>
              <a:spcBef>
                <a:spcPts val="200"/>
              </a:spcBef>
              <a:spcAft>
                <a:spcPts val="400"/>
              </a:spcAft>
              <a:buClr>
                <a:srgbClr val="002060"/>
              </a:buClr>
              <a:buFont typeface="Wingdings" panose="05000000000000000000" pitchFamily="2" charset="2"/>
              <a:buChar char="×"/>
              <a:defRPr sz="2400" b="1" kern="1200">
                <a:solidFill>
                  <a:schemeClr val="accent6">
                    <a:lumMod val="50000"/>
                  </a:schemeClr>
                </a:solidFill>
                <a:latin typeface="+mn-lt"/>
                <a:ea typeface="+mn-ea"/>
                <a:cs typeface="B Nazanin" panose="00000400000000000000" pitchFamily="2" charset="-78"/>
              </a:defRPr>
            </a:lvl4pPr>
            <a:lvl5pPr marL="932688" indent="-182880" algn="r" defTabSz="914400" rtl="1" eaLnBrk="1" latinLnBrk="0" hangingPunct="1">
              <a:lnSpc>
                <a:spcPct val="90000"/>
              </a:lnSpc>
              <a:spcBef>
                <a:spcPts val="200"/>
              </a:spcBef>
              <a:spcAft>
                <a:spcPts val="400"/>
              </a:spcAft>
              <a:buClr>
                <a:srgbClr val="002060"/>
              </a:buClr>
              <a:buFont typeface="Wingdings" panose="05000000000000000000" pitchFamily="2" charset="2"/>
              <a:buChar char="×"/>
              <a:defRPr sz="2400" b="1" kern="1200">
                <a:solidFill>
                  <a:schemeClr val="accent6">
                    <a:lumMod val="50000"/>
                  </a:schemeClr>
                </a:solidFill>
                <a:latin typeface="+mn-lt"/>
                <a:ea typeface="+mn-ea"/>
                <a:cs typeface="B Nazanin" panose="00000400000000000000" pitchFamily="2" charset="-78"/>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200000"/>
              </a:lnSpc>
            </a:pPr>
            <a:r>
              <a:rPr lang="fa-IR" dirty="0" smtClean="0"/>
              <a:t>مجوز تأسیس صندوق پژوهش و فناوری غیردولتی ........................</a:t>
            </a:r>
            <a:endParaRPr lang="en-US" dirty="0"/>
          </a:p>
          <a:p>
            <a:pPr algn="just">
              <a:lnSpc>
                <a:spcPct val="200000"/>
              </a:lnSpc>
            </a:pPr>
            <a:endParaRPr lang="fa-IR" b="0" dirty="0" smtClean="0"/>
          </a:p>
          <a:p>
            <a:pPr marL="0" indent="0" algn="just">
              <a:lnSpc>
                <a:spcPct val="200000"/>
              </a:lnSpc>
              <a:buFont typeface="Wingdings" panose="05000000000000000000" pitchFamily="2" charset="2"/>
              <a:buNone/>
            </a:pPr>
            <a:endParaRPr lang="fa-IR" sz="2000" dirty="0" smtClean="0"/>
          </a:p>
        </p:txBody>
      </p:sp>
    </p:spTree>
    <p:extLst>
      <p:ext uri="{BB962C8B-B14F-4D97-AF65-F5344CB8AC3E}">
        <p14:creationId xmlns:p14="http://schemas.microsoft.com/office/powerpoint/2010/main" val="1867708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193532" y="1449238"/>
            <a:ext cx="9962148" cy="4837261"/>
          </a:xfrm>
        </p:spPr>
        <p:txBody>
          <a:bodyPr>
            <a:noAutofit/>
          </a:bodyPr>
          <a:lstStyle/>
          <a:p>
            <a:pPr algn="just" rtl="1">
              <a:lnSpc>
                <a:spcPct val="150000"/>
              </a:lnSpc>
            </a:pPr>
            <a:r>
              <a:rPr lang="fa-IR" sz="2000" b="0" dirty="0" smtClean="0">
                <a:solidFill>
                  <a:schemeClr val="accent6">
                    <a:lumMod val="75000"/>
                  </a:schemeClr>
                </a:solidFill>
              </a:rPr>
              <a:t>وضعیت صنعت و بازیگران داخلی </a:t>
            </a:r>
          </a:p>
          <a:p>
            <a:pPr algn="just" rtl="1">
              <a:lnSpc>
                <a:spcPct val="150000"/>
              </a:lnSpc>
            </a:pPr>
            <a:r>
              <a:rPr lang="fa-IR" sz="2000" dirty="0">
                <a:solidFill>
                  <a:schemeClr val="accent6">
                    <a:lumMod val="75000"/>
                  </a:schemeClr>
                </a:solidFill>
              </a:rPr>
              <a:t>وضعیت صنعت و بازار داخلی </a:t>
            </a:r>
            <a:endParaRPr lang="fa-IR" sz="2000" dirty="0" smtClean="0">
              <a:solidFill>
                <a:schemeClr val="accent6">
                  <a:lumMod val="75000"/>
                </a:schemeClr>
              </a:solidFill>
            </a:endParaRPr>
          </a:p>
          <a:p>
            <a:pPr algn="just" rtl="1">
              <a:lnSpc>
                <a:spcPct val="150000"/>
              </a:lnSpc>
            </a:pPr>
            <a:r>
              <a:rPr lang="fa-IR" sz="2000" dirty="0">
                <a:solidFill>
                  <a:schemeClr val="accent6">
                    <a:lumMod val="75000"/>
                  </a:schemeClr>
                </a:solidFill>
              </a:rPr>
              <a:t>وضعیت صنعت و بازیگران </a:t>
            </a:r>
            <a:r>
              <a:rPr lang="fa-IR" sz="2000" dirty="0" smtClean="0">
                <a:solidFill>
                  <a:schemeClr val="accent6">
                    <a:lumMod val="75000"/>
                  </a:schemeClr>
                </a:solidFill>
              </a:rPr>
              <a:t>دنیا </a:t>
            </a:r>
            <a:endParaRPr lang="fa-IR" sz="2000" dirty="0">
              <a:solidFill>
                <a:schemeClr val="accent6">
                  <a:lumMod val="75000"/>
                </a:schemeClr>
              </a:solidFill>
            </a:endParaRPr>
          </a:p>
          <a:p>
            <a:pPr algn="just" rtl="1">
              <a:lnSpc>
                <a:spcPct val="150000"/>
              </a:lnSpc>
            </a:pPr>
            <a:r>
              <a:rPr lang="fa-IR" sz="2000" dirty="0">
                <a:solidFill>
                  <a:schemeClr val="accent6">
                    <a:lumMod val="75000"/>
                  </a:schemeClr>
                </a:solidFill>
              </a:rPr>
              <a:t>وضعیت صنعت و بازار </a:t>
            </a:r>
            <a:r>
              <a:rPr lang="fa-IR" sz="2000" dirty="0" smtClean="0">
                <a:solidFill>
                  <a:schemeClr val="accent6">
                    <a:lumMod val="75000"/>
                  </a:schemeClr>
                </a:solidFill>
              </a:rPr>
              <a:t>دنیا </a:t>
            </a:r>
            <a:endParaRPr lang="fa-IR" sz="2000" dirty="0"/>
          </a:p>
          <a:p>
            <a:pPr algn="just" rtl="1">
              <a:lnSpc>
                <a:spcPct val="150000"/>
              </a:lnSpc>
            </a:pPr>
            <a:endParaRPr lang="fa-IR" sz="2000" dirty="0"/>
          </a:p>
          <a:p>
            <a:pPr algn="just" rtl="1">
              <a:lnSpc>
                <a:spcPct val="150000"/>
              </a:lnSpc>
            </a:pPr>
            <a:endParaRPr lang="fa-IR" sz="2000" b="0" dirty="0" smtClean="0"/>
          </a:p>
        </p:txBody>
      </p:sp>
      <p:sp>
        <p:nvSpPr>
          <p:cNvPr id="3" name="Slide Number Placeholder 2"/>
          <p:cNvSpPr>
            <a:spLocks noGrp="1"/>
          </p:cNvSpPr>
          <p:nvPr>
            <p:ph type="sldNum" sz="quarter" idx="12"/>
          </p:nvPr>
        </p:nvSpPr>
        <p:spPr/>
        <p:txBody>
          <a:bodyPr/>
          <a:lstStyle/>
          <a:p>
            <a:fld id="{D57F1E4F-1CFF-5643-939E-02111984F565}" type="slidenum">
              <a:rPr lang="en-US" smtClean="0"/>
              <a:pPr/>
              <a:t>3</a:t>
            </a:fld>
            <a:endParaRPr lang="en-US" dirty="0"/>
          </a:p>
        </p:txBody>
      </p:sp>
      <p:sp>
        <p:nvSpPr>
          <p:cNvPr id="2" name="Title 1"/>
          <p:cNvSpPr>
            <a:spLocks noGrp="1"/>
          </p:cNvSpPr>
          <p:nvPr>
            <p:ph type="title"/>
          </p:nvPr>
        </p:nvSpPr>
        <p:spPr/>
        <p:txBody>
          <a:bodyPr>
            <a:normAutofit/>
          </a:bodyPr>
          <a:lstStyle/>
          <a:p>
            <a:pPr algn="r" rtl="1"/>
            <a:r>
              <a:rPr lang="fa-IR" sz="3600" b="1" spc="-50" dirty="0">
                <a:solidFill>
                  <a:srgbClr val="532971"/>
                </a:solidFill>
                <a:cs typeface="B Titr" panose="00000700000000000000" pitchFamily="2" charset="-78"/>
              </a:rPr>
              <a:t>ظرفیت های موجود در حوزه </a:t>
            </a:r>
            <a:r>
              <a:rPr lang="fa-IR" sz="3600" b="1" spc="-50" dirty="0" smtClean="0">
                <a:solidFill>
                  <a:srgbClr val="532971"/>
                </a:solidFill>
                <a:cs typeface="B Titr" panose="00000700000000000000" pitchFamily="2" charset="-78"/>
              </a:rPr>
              <a:t>......</a:t>
            </a:r>
            <a:endParaRPr lang="fa-IR" sz="3600" b="1" spc="-50" dirty="0">
              <a:solidFill>
                <a:srgbClr val="532971"/>
              </a:solidFill>
              <a:cs typeface="B Titr" panose="00000700000000000000" pitchFamily="2" charset="-78"/>
            </a:endParaRPr>
          </a:p>
        </p:txBody>
      </p:sp>
    </p:spTree>
    <p:extLst>
      <p:ext uri="{BB962C8B-B14F-4D97-AF65-F5344CB8AC3E}">
        <p14:creationId xmlns:p14="http://schemas.microsoft.com/office/powerpoint/2010/main" val="42400212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193532" y="1449238"/>
            <a:ext cx="9962148" cy="4837261"/>
          </a:xfrm>
        </p:spPr>
        <p:txBody>
          <a:bodyPr>
            <a:noAutofit/>
          </a:bodyPr>
          <a:lstStyle/>
          <a:p>
            <a:pPr algn="just" rtl="1">
              <a:lnSpc>
                <a:spcPct val="150000"/>
              </a:lnSpc>
            </a:pPr>
            <a:r>
              <a:rPr lang="fa-IR" sz="2000" b="0" dirty="0" smtClean="0">
                <a:solidFill>
                  <a:schemeClr val="accent6">
                    <a:lumMod val="75000"/>
                  </a:schemeClr>
                </a:solidFill>
              </a:rPr>
              <a:t>پیش بینی زمینه های رشد این حوزه در داخل </a:t>
            </a:r>
          </a:p>
          <a:p>
            <a:pPr algn="just" rtl="1">
              <a:lnSpc>
                <a:spcPct val="150000"/>
              </a:lnSpc>
            </a:pPr>
            <a:r>
              <a:rPr lang="fa-IR" sz="2000" dirty="0">
                <a:solidFill>
                  <a:schemeClr val="accent6">
                    <a:lumMod val="75000"/>
                  </a:schemeClr>
                </a:solidFill>
              </a:rPr>
              <a:t>پیش بینی زمینه های رشد این حوزه </a:t>
            </a:r>
            <a:r>
              <a:rPr lang="fa-IR" sz="2000" dirty="0" smtClean="0">
                <a:solidFill>
                  <a:schemeClr val="accent6">
                    <a:lumMod val="75000"/>
                  </a:schemeClr>
                </a:solidFill>
              </a:rPr>
              <a:t>در خارج </a:t>
            </a:r>
            <a:endParaRPr lang="fa-IR" sz="2000" dirty="0">
              <a:solidFill>
                <a:schemeClr val="accent6">
                  <a:lumMod val="75000"/>
                </a:schemeClr>
              </a:solidFill>
            </a:endParaRPr>
          </a:p>
          <a:p>
            <a:pPr algn="just" rtl="1">
              <a:lnSpc>
                <a:spcPct val="150000"/>
              </a:lnSpc>
            </a:pPr>
            <a:endParaRPr lang="fa-IR" sz="2000" dirty="0"/>
          </a:p>
          <a:p>
            <a:pPr algn="just" rtl="1">
              <a:lnSpc>
                <a:spcPct val="150000"/>
              </a:lnSpc>
            </a:pPr>
            <a:endParaRPr lang="fa-IR" sz="2000" b="0" dirty="0" smtClean="0"/>
          </a:p>
        </p:txBody>
      </p:sp>
      <p:sp>
        <p:nvSpPr>
          <p:cNvPr id="3" name="Slide Number Placeholder 2"/>
          <p:cNvSpPr>
            <a:spLocks noGrp="1"/>
          </p:cNvSpPr>
          <p:nvPr>
            <p:ph type="sldNum" sz="quarter" idx="12"/>
          </p:nvPr>
        </p:nvSpPr>
        <p:spPr/>
        <p:txBody>
          <a:bodyPr/>
          <a:lstStyle/>
          <a:p>
            <a:fld id="{D57F1E4F-1CFF-5643-939E-02111984F565}" type="slidenum">
              <a:rPr lang="en-US" smtClean="0"/>
              <a:pPr/>
              <a:t>4</a:t>
            </a:fld>
            <a:endParaRPr lang="en-US" dirty="0"/>
          </a:p>
        </p:txBody>
      </p:sp>
      <p:sp>
        <p:nvSpPr>
          <p:cNvPr id="2" name="Title 1"/>
          <p:cNvSpPr>
            <a:spLocks noGrp="1"/>
          </p:cNvSpPr>
          <p:nvPr>
            <p:ph type="title"/>
          </p:nvPr>
        </p:nvSpPr>
        <p:spPr/>
        <p:txBody>
          <a:bodyPr>
            <a:normAutofit/>
          </a:bodyPr>
          <a:lstStyle/>
          <a:p>
            <a:pPr algn="r" rtl="1"/>
            <a:r>
              <a:rPr lang="fa-IR" sz="3600" b="1" spc="-50" dirty="0">
                <a:solidFill>
                  <a:srgbClr val="532971"/>
                </a:solidFill>
                <a:cs typeface="B Titr" panose="00000700000000000000" pitchFamily="2" charset="-78"/>
              </a:rPr>
              <a:t>ظرفیت های موجود در حوزه </a:t>
            </a:r>
            <a:r>
              <a:rPr lang="fa-IR" sz="3600" b="1" spc="-50" dirty="0" smtClean="0">
                <a:solidFill>
                  <a:srgbClr val="532971"/>
                </a:solidFill>
                <a:cs typeface="B Titr" panose="00000700000000000000" pitchFamily="2" charset="-78"/>
              </a:rPr>
              <a:t>......</a:t>
            </a:r>
            <a:endParaRPr lang="fa-IR" sz="3600" b="1" spc="-50" dirty="0">
              <a:solidFill>
                <a:srgbClr val="532971"/>
              </a:solidFill>
              <a:cs typeface="B Titr" panose="00000700000000000000" pitchFamily="2" charset="-78"/>
            </a:endParaRPr>
          </a:p>
        </p:txBody>
      </p:sp>
    </p:spTree>
    <p:extLst>
      <p:ext uri="{BB962C8B-B14F-4D97-AF65-F5344CB8AC3E}">
        <p14:creationId xmlns:p14="http://schemas.microsoft.com/office/powerpoint/2010/main" val="38807792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193532" y="1449238"/>
            <a:ext cx="9962148" cy="4837261"/>
          </a:xfrm>
        </p:spPr>
        <p:txBody>
          <a:bodyPr>
            <a:noAutofit/>
          </a:bodyPr>
          <a:lstStyle/>
          <a:p>
            <a:pPr algn="just" rtl="1">
              <a:lnSpc>
                <a:spcPct val="150000"/>
              </a:lnSpc>
            </a:pPr>
            <a:r>
              <a:rPr lang="fa-IR" sz="2000" b="0" dirty="0" smtClean="0">
                <a:solidFill>
                  <a:schemeClr val="accent6">
                    <a:lumMod val="75000"/>
                  </a:schemeClr>
                </a:solidFill>
              </a:rPr>
              <a:t>در اینجا بازیگران اصلی دولتی و خصوصی این حوزه در ایران معرفی شوند</a:t>
            </a:r>
          </a:p>
          <a:p>
            <a:pPr algn="just" rtl="1">
              <a:lnSpc>
                <a:spcPct val="150000"/>
              </a:lnSpc>
            </a:pPr>
            <a:r>
              <a:rPr lang="fa-IR" sz="2000" dirty="0" smtClean="0">
                <a:solidFill>
                  <a:schemeClr val="accent6">
                    <a:lumMod val="75000"/>
                  </a:schemeClr>
                </a:solidFill>
              </a:rPr>
              <a:t>توجه شود که در ترکیب سهامداران باید بازیگران اصلی حاضر باشند</a:t>
            </a:r>
            <a:endParaRPr lang="fa-IR" sz="2000" b="0" dirty="0" smtClean="0"/>
          </a:p>
        </p:txBody>
      </p:sp>
      <p:sp>
        <p:nvSpPr>
          <p:cNvPr id="3" name="Slide Number Placeholder 2"/>
          <p:cNvSpPr>
            <a:spLocks noGrp="1"/>
          </p:cNvSpPr>
          <p:nvPr>
            <p:ph type="sldNum" sz="quarter" idx="12"/>
          </p:nvPr>
        </p:nvSpPr>
        <p:spPr/>
        <p:txBody>
          <a:bodyPr/>
          <a:lstStyle/>
          <a:p>
            <a:fld id="{D57F1E4F-1CFF-5643-939E-02111984F565}" type="slidenum">
              <a:rPr lang="en-US" smtClean="0"/>
              <a:pPr/>
              <a:t>5</a:t>
            </a:fld>
            <a:endParaRPr lang="en-US" dirty="0"/>
          </a:p>
        </p:txBody>
      </p:sp>
      <p:sp>
        <p:nvSpPr>
          <p:cNvPr id="2" name="Title 1"/>
          <p:cNvSpPr>
            <a:spLocks noGrp="1"/>
          </p:cNvSpPr>
          <p:nvPr>
            <p:ph type="title"/>
          </p:nvPr>
        </p:nvSpPr>
        <p:spPr/>
        <p:txBody>
          <a:bodyPr>
            <a:normAutofit/>
          </a:bodyPr>
          <a:lstStyle/>
          <a:p>
            <a:pPr algn="r" rtl="1"/>
            <a:r>
              <a:rPr lang="fa-IR" sz="3600" b="1" spc="-50" dirty="0" smtClean="0">
                <a:solidFill>
                  <a:srgbClr val="532971"/>
                </a:solidFill>
                <a:cs typeface="B Titr" panose="00000700000000000000" pitchFamily="2" charset="-78"/>
              </a:rPr>
              <a:t>بازیگران اصلی دولتی و غیردولتی حوزه ......</a:t>
            </a:r>
            <a:endParaRPr lang="fa-IR" sz="3600" b="1" spc="-50" dirty="0">
              <a:solidFill>
                <a:srgbClr val="532971"/>
              </a:solidFill>
              <a:cs typeface="B Titr" panose="00000700000000000000" pitchFamily="2" charset="-78"/>
            </a:endParaRPr>
          </a:p>
        </p:txBody>
      </p:sp>
    </p:spTree>
    <p:extLst>
      <p:ext uri="{BB962C8B-B14F-4D97-AF65-F5344CB8AC3E}">
        <p14:creationId xmlns:p14="http://schemas.microsoft.com/office/powerpoint/2010/main" val="6314046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419366" y="655608"/>
            <a:ext cx="9703559" cy="715991"/>
          </a:xfrm>
          <a:prstGeom prst="rect">
            <a:avLst/>
          </a:prstGeom>
        </p:spPr>
        <p:txBody>
          <a:bodyPr anchor="b">
            <a:noAutofit/>
          </a:bodyPr>
          <a:lst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pitchFamily="18" charset="0"/>
              </a:defRPr>
            </a:lvl2pPr>
            <a:lvl3pPr algn="l" rtl="0" fontAlgn="base">
              <a:spcBef>
                <a:spcPct val="0"/>
              </a:spcBef>
              <a:spcAft>
                <a:spcPct val="0"/>
              </a:spcAft>
              <a:defRPr sz="3000">
                <a:solidFill>
                  <a:schemeClr val="tx2"/>
                </a:solidFill>
                <a:latin typeface="Century Schoolbook" pitchFamily="18" charset="0"/>
              </a:defRPr>
            </a:lvl3pPr>
            <a:lvl4pPr algn="l" rtl="0" fontAlgn="base">
              <a:spcBef>
                <a:spcPct val="0"/>
              </a:spcBef>
              <a:spcAft>
                <a:spcPct val="0"/>
              </a:spcAft>
              <a:defRPr sz="3000">
                <a:solidFill>
                  <a:schemeClr val="tx2"/>
                </a:solidFill>
                <a:latin typeface="Century Schoolbook" pitchFamily="18" charset="0"/>
              </a:defRPr>
            </a:lvl4pPr>
            <a:lvl5pPr algn="l" rtl="0" fontAlgn="base">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r" rtl="1">
              <a:spcAft>
                <a:spcPts val="1000"/>
              </a:spcAft>
              <a:defRPr/>
            </a:pPr>
            <a:r>
              <a:rPr lang="fa-IR" sz="3600" b="1" cap="none" spc="-50" dirty="0" smtClean="0">
                <a:solidFill>
                  <a:srgbClr val="532971"/>
                </a:solidFill>
                <a:cs typeface="B Titr" panose="00000700000000000000" pitchFamily="2" charset="-78"/>
              </a:rPr>
              <a:t>سرمایه ثبتی و ترکیب سهامداران پیشنهادی</a:t>
            </a:r>
          </a:p>
        </p:txBody>
      </p:sp>
      <p:sp>
        <p:nvSpPr>
          <p:cNvPr id="3" name="Slide Number Placeholder 2"/>
          <p:cNvSpPr>
            <a:spLocks noGrp="1"/>
          </p:cNvSpPr>
          <p:nvPr>
            <p:ph type="sldNum" sz="quarter" idx="12"/>
          </p:nvPr>
        </p:nvSpPr>
        <p:spPr>
          <a:xfrm>
            <a:off x="10019071" y="6459784"/>
            <a:ext cx="2743200" cy="365125"/>
          </a:xfrm>
        </p:spPr>
        <p:txBody>
          <a:bodyPr/>
          <a:lstStyle/>
          <a:p>
            <a:fld id="{D57F1E4F-1CFF-5643-939E-02111984F565}" type="slidenum">
              <a:rPr lang="en-US" smtClean="0">
                <a:solidFill>
                  <a:srgbClr val="5BC1AC"/>
                </a:solidFill>
                <a:cs typeface="B Nazanin" panose="00000400000000000000" pitchFamily="2" charset="-78"/>
              </a:rPr>
              <a:t>6</a:t>
            </a:fld>
            <a:endParaRPr lang="en-US" dirty="0">
              <a:solidFill>
                <a:srgbClr val="5BC1AC"/>
              </a:solidFill>
              <a:cs typeface="B Nazanin" panose="00000400000000000000" pitchFamily="2" charset="-78"/>
            </a:endParaRPr>
          </a:p>
        </p:txBody>
      </p:sp>
      <p:graphicFrame>
        <p:nvGraphicFramePr>
          <p:cNvPr id="2" name="Table 1"/>
          <p:cNvGraphicFramePr>
            <a:graphicFrameLocks noGrp="1"/>
          </p:cNvGraphicFramePr>
          <p:nvPr>
            <p:extLst>
              <p:ext uri="{D42A27DB-BD31-4B8C-83A1-F6EECF244321}">
                <p14:modId xmlns:p14="http://schemas.microsoft.com/office/powerpoint/2010/main" val="3618485031"/>
              </p:ext>
            </p:extLst>
          </p:nvPr>
        </p:nvGraphicFramePr>
        <p:xfrm>
          <a:off x="1219724" y="1657718"/>
          <a:ext cx="9681497" cy="3469123"/>
        </p:xfrm>
        <a:graphic>
          <a:graphicData uri="http://schemas.openxmlformats.org/drawingml/2006/table">
            <a:tbl>
              <a:tblPr rtl="1" firstRow="1" bandRow="1"/>
              <a:tblGrid>
                <a:gridCol w="1468692">
                  <a:extLst>
                    <a:ext uri="{9D8B030D-6E8A-4147-A177-3AD203B41FA5}">
                      <a16:colId xmlns:a16="http://schemas.microsoft.com/office/drawing/2014/main" val="246371000"/>
                    </a:ext>
                  </a:extLst>
                </a:gridCol>
                <a:gridCol w="1403898">
                  <a:extLst>
                    <a:ext uri="{9D8B030D-6E8A-4147-A177-3AD203B41FA5}">
                      <a16:colId xmlns:a16="http://schemas.microsoft.com/office/drawing/2014/main" val="1598200504"/>
                    </a:ext>
                  </a:extLst>
                </a:gridCol>
                <a:gridCol w="3029180">
                  <a:extLst>
                    <a:ext uri="{9D8B030D-6E8A-4147-A177-3AD203B41FA5}">
                      <a16:colId xmlns:a16="http://schemas.microsoft.com/office/drawing/2014/main" val="34415789"/>
                    </a:ext>
                  </a:extLst>
                </a:gridCol>
                <a:gridCol w="1339103">
                  <a:extLst>
                    <a:ext uri="{9D8B030D-6E8A-4147-A177-3AD203B41FA5}">
                      <a16:colId xmlns:a16="http://schemas.microsoft.com/office/drawing/2014/main" val="2934058885"/>
                    </a:ext>
                  </a:extLst>
                </a:gridCol>
                <a:gridCol w="2440624">
                  <a:extLst>
                    <a:ext uri="{9D8B030D-6E8A-4147-A177-3AD203B41FA5}">
                      <a16:colId xmlns:a16="http://schemas.microsoft.com/office/drawing/2014/main" val="4109719471"/>
                    </a:ext>
                  </a:extLst>
                </a:gridCol>
              </a:tblGrid>
              <a:tr h="447348">
                <a:tc>
                  <a:txBody>
                    <a:bodyPr/>
                    <a:lstStyle/>
                    <a:p>
                      <a:pPr algn="ctr" rtl="1" fontAlgn="ctr"/>
                      <a:r>
                        <a:rPr lang="fa-IR" sz="1600" b="1" i="0" u="none" strike="noStrike">
                          <a:solidFill>
                            <a:srgbClr val="FFFFFF"/>
                          </a:solidFill>
                          <a:effectLst/>
                          <a:latin typeface="B Nazanin" panose="00000400000000000000" pitchFamily="2" charset="-78"/>
                          <a:cs typeface="B Nazanin" panose="00000400000000000000" pitchFamily="2" charset="-78"/>
                        </a:rPr>
                        <a:t>ردیف</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1600" b="1" i="0" u="none" strike="noStrike">
                          <a:solidFill>
                            <a:srgbClr val="FFFFFF"/>
                          </a:solidFill>
                          <a:effectLst/>
                          <a:latin typeface="B Nazanin" panose="00000400000000000000" pitchFamily="2" charset="-78"/>
                          <a:cs typeface="B Nazanin" panose="00000400000000000000" pitchFamily="2" charset="-78"/>
                        </a:rPr>
                        <a:t>ترکیب سهام</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1600" b="1" i="0" u="none" strike="noStrike">
                          <a:solidFill>
                            <a:srgbClr val="FFFFFF"/>
                          </a:solidFill>
                          <a:effectLst/>
                          <a:latin typeface="B Nazanin" panose="00000400000000000000" pitchFamily="2" charset="-78"/>
                          <a:cs typeface="B Nazanin" panose="00000400000000000000" pitchFamily="2" charset="-78"/>
                        </a:rPr>
                        <a:t>سهامدار</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1600" b="1" i="0" u="none" strike="noStrike" dirty="0">
                          <a:solidFill>
                            <a:srgbClr val="FFFFFF"/>
                          </a:solidFill>
                          <a:effectLst/>
                          <a:latin typeface="B Nazanin" panose="00000400000000000000" pitchFamily="2" charset="-78"/>
                          <a:cs typeface="B Nazanin" panose="00000400000000000000" pitchFamily="2" charset="-78"/>
                        </a:rPr>
                        <a:t>درصد سهام</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tc>
                  <a:txBody>
                    <a:bodyPr/>
                    <a:lstStyle/>
                    <a:p>
                      <a:pPr algn="ctr" rtl="1" fontAlgn="ctr"/>
                      <a:r>
                        <a:rPr lang="fa-IR" sz="1600" b="1" i="0" u="none" strike="noStrike" dirty="0">
                          <a:solidFill>
                            <a:srgbClr val="FFFFFF"/>
                          </a:solidFill>
                          <a:effectLst/>
                          <a:latin typeface="B Nazanin" panose="00000400000000000000" pitchFamily="2" charset="-78"/>
                          <a:cs typeface="B Nazanin" panose="00000400000000000000" pitchFamily="2" charset="-78"/>
                        </a:rPr>
                        <a:t>مبلغ سهام (میلیون ریال)</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2971"/>
                    </a:solidFill>
                  </a:tcPr>
                </a:tc>
                <a:extLst>
                  <a:ext uri="{0D108BD9-81ED-4DB2-BD59-A6C34878D82A}">
                    <a16:rowId xmlns:a16="http://schemas.microsoft.com/office/drawing/2014/main" val="1242526353"/>
                  </a:ext>
                </a:extLst>
              </a:tr>
              <a:tr h="401873">
                <a:tc rowSpan="2">
                  <a:txBody>
                    <a:bodyPr/>
                    <a:lstStyle/>
                    <a:p>
                      <a:pPr algn="ctr" rtl="0" fontAlgn="ctr"/>
                      <a:r>
                        <a:rPr lang="en-US" sz="2000" b="0" i="0" u="none" strike="noStrike" dirty="0">
                          <a:solidFill>
                            <a:srgbClr val="000000"/>
                          </a:solidFill>
                          <a:effectLst/>
                          <a:latin typeface="B Nazanin" panose="00000400000000000000" pitchFamily="2" charset="-78"/>
                          <a:cs typeface="B Nazanin" panose="00000400000000000000" pitchFamily="2" charset="-78"/>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tc rowSpan="5">
                  <a:txBody>
                    <a:bodyPr/>
                    <a:lstStyle/>
                    <a:p>
                      <a:pPr algn="ctr" rtl="1" fontAlgn="ctr"/>
                      <a:r>
                        <a:rPr lang="fa-IR" sz="1600" b="0" i="0" u="none" strike="noStrike" dirty="0">
                          <a:solidFill>
                            <a:srgbClr val="000000"/>
                          </a:solidFill>
                          <a:effectLst/>
                          <a:latin typeface="B Nazanin" panose="00000400000000000000" pitchFamily="2" charset="-78"/>
                          <a:cs typeface="B Nazanin" panose="00000400000000000000" pitchFamily="2" charset="-78"/>
                        </a:rPr>
                        <a:t>بخش دولتی</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5BC1AC"/>
                    </a:solidFill>
                  </a:tcPr>
                </a:tc>
                <a:tc>
                  <a:txBody>
                    <a:bodyPr/>
                    <a:lstStyle/>
                    <a:p>
                      <a:pPr algn="ctr" rtl="1" fontAlgn="ctr"/>
                      <a:endParaRPr lang="fa-IR"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1" fontAlgn="ctr"/>
                      <a:endParaRPr lang="en-US"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tc>
                  <a:txBody>
                    <a:bodyPr/>
                    <a:lstStyle/>
                    <a:p>
                      <a:pPr algn="ctr" rtl="0" fontAlgn="ctr"/>
                      <a:endParaRPr lang="en-US"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5BC1AC"/>
                    </a:solidFill>
                  </a:tcPr>
                </a:tc>
                <a:extLst>
                  <a:ext uri="{0D108BD9-81ED-4DB2-BD59-A6C34878D82A}">
                    <a16:rowId xmlns:a16="http://schemas.microsoft.com/office/drawing/2014/main" val="1931679612"/>
                  </a:ext>
                </a:extLst>
              </a:tr>
              <a:tr h="0">
                <a:tc vMerge="1">
                  <a:txBody>
                    <a:bodyPr/>
                    <a:lstStyle/>
                    <a:p>
                      <a:endParaRPr lang="en-US"/>
                    </a:p>
                  </a:txBody>
                  <a:tcPr/>
                </a:tc>
                <a:tc vMerge="1">
                  <a:txBody>
                    <a:bodyPr/>
                    <a:lstStyle/>
                    <a:p>
                      <a:endParaRPr lang="en-US"/>
                    </a:p>
                  </a:txBody>
                  <a:tcPr/>
                </a:tc>
                <a:tc rowSpan="3">
                  <a:txBody>
                    <a:bodyPr/>
                    <a:lstStyle/>
                    <a:p>
                      <a:pPr algn="ctr" rtl="1" fontAlgn="ctr"/>
                      <a:endParaRPr lang="fa-IR"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a:noFill/>
                    </a:lnT>
                    <a:lnB>
                      <a:noFill/>
                    </a:lnB>
                  </a:tcPr>
                </a:tc>
                <a:tc rowSpan="3">
                  <a:txBody>
                    <a:bodyPr/>
                    <a:lstStyle/>
                    <a:p>
                      <a:pPr algn="ctr" rtl="1" fontAlgn="ctr"/>
                      <a:endParaRPr lang="en-US"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a:noFill/>
                    </a:lnT>
                    <a:lnB>
                      <a:noFill/>
                    </a:lnB>
                  </a:tcPr>
                </a:tc>
                <a:tc rowSpan="3">
                  <a:txBody>
                    <a:bodyPr/>
                    <a:lstStyle/>
                    <a:p>
                      <a:pPr algn="ctr"/>
                      <a:endParaRPr lang="en-US" sz="1600" b="1" dirty="0">
                        <a:cs typeface="B Nazanin" panose="00000400000000000000" pitchFamily="2" charset="-78"/>
                      </a:endParaRPr>
                    </a:p>
                  </a:txBody>
                  <a:tcPr marL="9525" marR="9525" marT="9525" marB="0" anchor="ctr">
                    <a:lnL>
                      <a:noFill/>
                    </a:lnL>
                    <a:lnR>
                      <a:noFill/>
                    </a:lnR>
                    <a:lnT>
                      <a:noFill/>
                    </a:lnT>
                    <a:lnB>
                      <a:noFill/>
                    </a:lnB>
                  </a:tcPr>
                </a:tc>
                <a:extLst>
                  <a:ext uri="{0D108BD9-81ED-4DB2-BD59-A6C34878D82A}">
                    <a16:rowId xmlns:a16="http://schemas.microsoft.com/office/drawing/2014/main" val="2119143119"/>
                  </a:ext>
                </a:extLst>
              </a:tr>
              <a:tr h="282535">
                <a:tc>
                  <a:txBody>
                    <a:bodyPr/>
                    <a:lstStyle/>
                    <a:p>
                      <a:pPr algn="ctr" rtl="0" fontAlgn="ctr"/>
                      <a:r>
                        <a:rPr lang="en-US" sz="2000" b="0" i="0" u="none" strike="noStrike" dirty="0">
                          <a:solidFill>
                            <a:srgbClr val="000000"/>
                          </a:solidFill>
                          <a:effectLst/>
                          <a:latin typeface="B Nazanin" panose="00000400000000000000" pitchFamily="2" charset="-78"/>
                          <a:cs typeface="B Nazanin" panose="00000400000000000000" pitchFamily="2" charset="-78"/>
                        </a:rPr>
                        <a:t>2</a:t>
                      </a:r>
                    </a:p>
                  </a:txBody>
                  <a:tcPr marL="9525" marR="9525" marT="9525" marB="0" anchor="ctr">
                    <a:lnL>
                      <a:noFill/>
                    </a:lnL>
                    <a:lnR>
                      <a:noFill/>
                    </a:lnR>
                    <a:lnT>
                      <a:noFill/>
                    </a:lnT>
                    <a:lnB>
                      <a:noFill/>
                    </a:lnB>
                    <a:noFill/>
                  </a:tcPr>
                </a:tc>
                <a:tc vMerge="1">
                  <a:txBody>
                    <a:bodyPr/>
                    <a:lstStyle/>
                    <a:p>
                      <a:endParaRPr lang="en-US"/>
                    </a:p>
                  </a:txBody>
                  <a:tcPr/>
                </a:tc>
                <a:tc vMerge="1">
                  <a:txBody>
                    <a:bodyPr/>
                    <a:lstStyle/>
                    <a:p>
                      <a:pPr algn="ctr" rtl="1" fontAlgn="ctr"/>
                      <a:endParaRPr lang="fa-IR" sz="1400" b="1"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a:noFill/>
                    </a:lnT>
                    <a:lnB>
                      <a:noFill/>
                    </a:lnB>
                  </a:tcPr>
                </a:tc>
                <a:tc vMerge="1">
                  <a:txBody>
                    <a:bodyPr/>
                    <a:lstStyle/>
                    <a:p>
                      <a:pPr algn="ctr" rtl="1" fontAlgn="ctr"/>
                      <a:endParaRPr lang="en-US" sz="1400" b="1"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a:noFill/>
                    </a:lnT>
                    <a:lnB>
                      <a:noFill/>
                    </a:lnB>
                  </a:tcPr>
                </a:tc>
                <a:tc vMerge="1">
                  <a:txBody>
                    <a:bodyPr/>
                    <a:lstStyle/>
                    <a:p>
                      <a:pPr algn="ctr" rtl="0" fontAlgn="ctr"/>
                      <a:endParaRPr lang="en-US" sz="1400" b="1"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a:noFill/>
                    </a:lnT>
                    <a:lnB>
                      <a:noFill/>
                    </a:lnB>
                  </a:tcPr>
                </a:tc>
                <a:extLst>
                  <a:ext uri="{0D108BD9-81ED-4DB2-BD59-A6C34878D82A}">
                    <a16:rowId xmlns:a16="http://schemas.microsoft.com/office/drawing/2014/main" val="2241647727"/>
                  </a:ext>
                </a:extLst>
              </a:tr>
              <a:tr h="100000">
                <a:tc rowSpan="2">
                  <a:txBody>
                    <a:bodyPr/>
                    <a:lstStyle/>
                    <a:p>
                      <a:pPr algn="ctr" rtl="0" fontAlgn="ctr"/>
                      <a:r>
                        <a:rPr lang="en-US" sz="2000" b="0" i="0" u="none" strike="noStrike" dirty="0">
                          <a:solidFill>
                            <a:srgbClr val="000000"/>
                          </a:solidFill>
                          <a:effectLst/>
                          <a:latin typeface="B Nazanin" panose="00000400000000000000" pitchFamily="2" charset="-78"/>
                          <a:cs typeface="B Nazanin" panose="00000400000000000000" pitchFamily="2" charset="-78"/>
                        </a:rPr>
                        <a:t>3</a:t>
                      </a:r>
                    </a:p>
                  </a:txBody>
                  <a:tcPr marL="9525" marR="9525" marT="9525" marB="0" anchor="ctr">
                    <a:lnL w="1270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5BC1AC"/>
                    </a:solidFill>
                  </a:tcPr>
                </a:tc>
                <a:tc vMerge="1">
                  <a:txBody>
                    <a:bodyPr/>
                    <a:lstStyle/>
                    <a:p>
                      <a:endParaRPr lang="en-US"/>
                    </a:p>
                  </a:txBody>
                  <a:tcPr/>
                </a:tc>
                <a:tc vMerge="1">
                  <a:txBody>
                    <a:bodyPr/>
                    <a:lstStyle/>
                    <a:p>
                      <a:pPr algn="ctr" rtl="1" fontAlgn="ctr"/>
                      <a:endParaRPr lang="fa-IR" sz="14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vMerge="1">
                  <a:txBody>
                    <a:bodyPr/>
                    <a:lstStyle/>
                    <a:p>
                      <a:pPr algn="ctr" rtl="1" fontAlgn="ctr"/>
                      <a:endParaRPr lang="en-US" sz="1400" b="1"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vMerge="1">
                  <a:txBody>
                    <a:bodyPr/>
                    <a:lstStyle/>
                    <a:p>
                      <a:pPr algn="ctr" rtl="0" fontAlgn="ctr"/>
                      <a:endParaRPr lang="en-US" sz="1400" b="1" i="0" u="none" strike="noStrike">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extLst>
                  <a:ext uri="{0D108BD9-81ED-4DB2-BD59-A6C34878D82A}">
                    <a16:rowId xmlns:a16="http://schemas.microsoft.com/office/drawing/2014/main" val="3495682790"/>
                  </a:ext>
                </a:extLst>
              </a:tr>
              <a:tr h="359119">
                <a:tc vMerge="1">
                  <a:txBody>
                    <a:bodyPr/>
                    <a:lstStyle/>
                    <a:p>
                      <a:endParaRPr lang="en-US"/>
                    </a:p>
                  </a:txBody>
                  <a:tcPr/>
                </a:tc>
                <a:tc vMerge="1">
                  <a:txBody>
                    <a:bodyPr/>
                    <a:lstStyle/>
                    <a:p>
                      <a:endParaRPr lang="en-US"/>
                    </a:p>
                  </a:txBody>
                  <a:tcPr/>
                </a:tc>
                <a:tc>
                  <a:txBody>
                    <a:bodyPr/>
                    <a:lstStyle/>
                    <a:p>
                      <a:pPr algn="ctr" rtl="1" fontAlgn="ctr"/>
                      <a:endParaRPr lang="fa-IR"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1" fontAlgn="ctr"/>
                      <a:endParaRPr lang="en-US"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0" fontAlgn="ctr"/>
                      <a:endParaRPr lang="en-US"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extLst>
                  <a:ext uri="{0D108BD9-81ED-4DB2-BD59-A6C34878D82A}">
                    <a16:rowId xmlns:a16="http://schemas.microsoft.com/office/drawing/2014/main" val="3181488072"/>
                  </a:ext>
                </a:extLst>
              </a:tr>
              <a:tr h="294307">
                <a:tc>
                  <a:txBody>
                    <a:bodyPr/>
                    <a:lstStyle/>
                    <a:p>
                      <a:pPr algn="ctr" rtl="0" fontAlgn="ctr"/>
                      <a:r>
                        <a:rPr lang="en-US" sz="2000" b="0" i="0" u="none" strike="noStrike" dirty="0">
                          <a:solidFill>
                            <a:srgbClr val="000000"/>
                          </a:solidFill>
                          <a:effectLst/>
                          <a:latin typeface="B Nazanin" panose="00000400000000000000" pitchFamily="2" charset="-78"/>
                          <a:cs typeface="B Nazanin" panose="00000400000000000000" pitchFamily="2" charset="-78"/>
                        </a:rPr>
                        <a:t>4</a:t>
                      </a:r>
                    </a:p>
                  </a:txBody>
                  <a:tcPr marL="9525" marR="9525" marT="9525" marB="0" anchor="ctr">
                    <a:lnL>
                      <a:noFill/>
                    </a:lnL>
                    <a:lnR>
                      <a:noFill/>
                    </a:lnR>
                    <a:lnT w="6350" cap="flat" cmpd="sng" algn="ctr">
                      <a:solidFill>
                        <a:srgbClr val="FFFFFF"/>
                      </a:solidFill>
                      <a:prstDash val="solid"/>
                      <a:round/>
                      <a:headEnd type="none" w="med" len="med"/>
                      <a:tailEnd type="none" w="med" len="med"/>
                    </a:lnT>
                    <a:lnB>
                      <a:noFill/>
                    </a:lnB>
                    <a:noFill/>
                  </a:tcPr>
                </a:tc>
                <a:tc rowSpan="3">
                  <a:txBody>
                    <a:bodyPr/>
                    <a:lstStyle/>
                    <a:p>
                      <a:pPr algn="ctr" rtl="1" fontAlgn="ctr"/>
                      <a:r>
                        <a:rPr lang="fa-IR" sz="1600" b="0" i="0" u="none" strike="noStrike" dirty="0">
                          <a:solidFill>
                            <a:srgbClr val="000000"/>
                          </a:solidFill>
                          <a:effectLst/>
                          <a:latin typeface="B Nazanin" panose="00000400000000000000" pitchFamily="2" charset="-78"/>
                          <a:cs typeface="B Nazanin" panose="00000400000000000000" pitchFamily="2" charset="-78"/>
                        </a:rPr>
                        <a:t>بخش غیر دولتی</a:t>
                      </a: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C1AC"/>
                    </a:solidFill>
                  </a:tcPr>
                </a:tc>
                <a:tc>
                  <a:txBody>
                    <a:bodyPr/>
                    <a:lstStyle/>
                    <a:p>
                      <a:pPr algn="ctr" rtl="1" fontAlgn="ctr"/>
                      <a:r>
                        <a:rPr lang="fa-IR" sz="1600" b="1" i="0" u="none" strike="noStrike" dirty="0" smtClean="0">
                          <a:solidFill>
                            <a:srgbClr val="000000"/>
                          </a:solidFill>
                          <a:effectLst/>
                          <a:latin typeface="B Nazanin" panose="00000400000000000000" pitchFamily="2" charset="-78"/>
                          <a:cs typeface="B Nazanin" panose="00000400000000000000" pitchFamily="2" charset="-78"/>
                        </a:rPr>
                        <a:t>شرکت 1</a:t>
                      </a:r>
                      <a:endParaRPr lang="fa-IR"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FFFFFF"/>
                      </a:solidFill>
                      <a:prstDash val="solid"/>
                      <a:round/>
                      <a:headEnd type="none" w="med" len="med"/>
                      <a:tailEnd type="none" w="med" len="med"/>
                    </a:lnT>
                    <a:lnB>
                      <a:noFill/>
                    </a:lnB>
                  </a:tcPr>
                </a:tc>
                <a:tc>
                  <a:txBody>
                    <a:bodyPr/>
                    <a:lstStyle/>
                    <a:p>
                      <a:pPr algn="ctr" rtl="1" fontAlgn="ctr"/>
                      <a:endParaRPr lang="en-US"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FFFFFF"/>
                      </a:solidFill>
                      <a:prstDash val="solid"/>
                      <a:round/>
                      <a:headEnd type="none" w="med" len="med"/>
                      <a:tailEnd type="none" w="med" len="med"/>
                    </a:lnT>
                    <a:lnB>
                      <a:noFill/>
                    </a:lnB>
                  </a:tcPr>
                </a:tc>
                <a:tc>
                  <a:txBody>
                    <a:bodyPr/>
                    <a:lstStyle/>
                    <a:p>
                      <a:pPr algn="ctr" rtl="0" fontAlgn="ctr"/>
                      <a:endParaRPr lang="en-US"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FFFFFF"/>
                      </a:solidFill>
                      <a:prstDash val="solid"/>
                      <a:round/>
                      <a:headEnd type="none" w="med" len="med"/>
                      <a:tailEnd type="none" w="med" len="med"/>
                    </a:lnT>
                    <a:lnB>
                      <a:noFill/>
                    </a:lnB>
                  </a:tcPr>
                </a:tc>
                <a:extLst>
                  <a:ext uri="{0D108BD9-81ED-4DB2-BD59-A6C34878D82A}">
                    <a16:rowId xmlns:a16="http://schemas.microsoft.com/office/drawing/2014/main" val="3183533961"/>
                  </a:ext>
                </a:extLst>
              </a:tr>
              <a:tr h="294307">
                <a:tc>
                  <a:txBody>
                    <a:bodyPr/>
                    <a:lstStyle/>
                    <a:p>
                      <a:pPr algn="ctr" rtl="0" fontAlgn="ctr"/>
                      <a:r>
                        <a:rPr lang="en-US" sz="2000" b="0" i="0" u="none" strike="noStrike" dirty="0">
                          <a:solidFill>
                            <a:srgbClr val="000000"/>
                          </a:solidFill>
                          <a:effectLst/>
                          <a:latin typeface="B Nazanin" panose="00000400000000000000" pitchFamily="2" charset="-78"/>
                          <a:cs typeface="B Nazanin" panose="00000400000000000000" pitchFamily="2" charset="-78"/>
                        </a:rPr>
                        <a:t>5</a:t>
                      </a:r>
                    </a:p>
                  </a:txBody>
                  <a:tcPr marL="9525" marR="9525" marT="9525" marB="0" anchor="ctr">
                    <a:lnL w="1270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5BC1AC"/>
                    </a:solidFill>
                  </a:tcPr>
                </a:tc>
                <a:tc vMerge="1">
                  <a:txBody>
                    <a:bodyPr/>
                    <a:lstStyle/>
                    <a:p>
                      <a:endParaRPr lang="en-US"/>
                    </a:p>
                  </a:txBody>
                  <a:tcPr/>
                </a:tc>
                <a:tc>
                  <a:txBody>
                    <a:bodyPr/>
                    <a:lstStyle/>
                    <a:p>
                      <a:pPr algn="ctr" rtl="1" fontAlgn="ctr"/>
                      <a:r>
                        <a:rPr lang="fa-IR" sz="1600" b="1" i="0" u="none" strike="noStrike" dirty="0" smtClean="0">
                          <a:solidFill>
                            <a:srgbClr val="000000"/>
                          </a:solidFill>
                          <a:effectLst/>
                          <a:latin typeface="B Nazanin" panose="00000400000000000000" pitchFamily="2" charset="-78"/>
                          <a:cs typeface="B Nazanin" panose="00000400000000000000" pitchFamily="2" charset="-78"/>
                        </a:rPr>
                        <a:t>شرکت 2</a:t>
                      </a:r>
                      <a:endParaRPr lang="fa-IR"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5BC1AC"/>
                    </a:solidFill>
                  </a:tcPr>
                </a:tc>
                <a:tc>
                  <a:txBody>
                    <a:bodyPr/>
                    <a:lstStyle/>
                    <a:p>
                      <a:pPr algn="ctr" rtl="1" fontAlgn="ctr"/>
                      <a:endParaRPr lang="en-US"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C1AC"/>
                    </a:solidFill>
                  </a:tcPr>
                </a:tc>
                <a:tc>
                  <a:txBody>
                    <a:bodyPr/>
                    <a:lstStyle/>
                    <a:p>
                      <a:pPr algn="ctr" rtl="0" fontAlgn="ctr"/>
                      <a:endParaRPr lang="en-US"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5BC1AC"/>
                    </a:solidFill>
                  </a:tcPr>
                </a:tc>
                <a:extLst>
                  <a:ext uri="{0D108BD9-81ED-4DB2-BD59-A6C34878D82A}">
                    <a16:rowId xmlns:a16="http://schemas.microsoft.com/office/drawing/2014/main" val="1375371338"/>
                  </a:ext>
                </a:extLst>
              </a:tr>
              <a:tr h="441229">
                <a:tc>
                  <a:txBody>
                    <a:bodyPr/>
                    <a:lstStyle/>
                    <a:p>
                      <a:pPr algn="ctr" rtl="0" fontAlgn="ctr"/>
                      <a:r>
                        <a:rPr lang="en-US" sz="2000" b="0" i="0" u="none" strike="noStrike" dirty="0">
                          <a:solidFill>
                            <a:srgbClr val="000000"/>
                          </a:solidFill>
                          <a:effectLst/>
                          <a:latin typeface="B Nazanin" panose="00000400000000000000" pitchFamily="2" charset="-78"/>
                          <a:cs typeface="B Nazanin" panose="00000400000000000000" pitchFamily="2" charset="-78"/>
                        </a:rPr>
                        <a:t>6</a:t>
                      </a: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vMerge="1">
                  <a:txBody>
                    <a:bodyPr/>
                    <a:lstStyle/>
                    <a:p>
                      <a:endParaRPr lang="en-US"/>
                    </a:p>
                  </a:txBody>
                  <a:tcPr/>
                </a:tc>
                <a:tc>
                  <a:txBody>
                    <a:bodyPr/>
                    <a:lstStyle/>
                    <a:p>
                      <a:pPr algn="ctr" rtl="1" fontAlgn="ctr"/>
                      <a:r>
                        <a:rPr lang="fa-IR" sz="1600" b="1" i="0" u="none" strike="noStrike" dirty="0" smtClean="0">
                          <a:solidFill>
                            <a:srgbClr val="000000"/>
                          </a:solidFill>
                          <a:effectLst/>
                          <a:latin typeface="B Nazanin" panose="00000400000000000000" pitchFamily="2" charset="-78"/>
                          <a:cs typeface="B Nazanin" panose="00000400000000000000" pitchFamily="2" charset="-78"/>
                        </a:rPr>
                        <a:t>شرکت 3</a:t>
                      </a:r>
                      <a:endParaRPr lang="fa-IR"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a:noFill/>
                    </a:lnT>
                    <a:lnB w="12700" cap="flat" cmpd="sng" algn="ctr">
                      <a:solidFill>
                        <a:srgbClr val="FFFFFF"/>
                      </a:solidFill>
                      <a:prstDash val="solid"/>
                      <a:round/>
                      <a:headEnd type="none" w="med" len="med"/>
                      <a:tailEnd type="none" w="med" len="med"/>
                    </a:lnB>
                  </a:tcPr>
                </a:tc>
                <a:tc>
                  <a:txBody>
                    <a:bodyPr/>
                    <a:lstStyle/>
                    <a:p>
                      <a:pPr algn="ctr" rtl="1" fontAlgn="ctr"/>
                      <a:endParaRPr lang="en-US" sz="1600" b="1" i="0" u="none" strike="noStrike" dirty="0">
                        <a:solidFill>
                          <a:srgbClr val="000000"/>
                        </a:solidFill>
                        <a:effectLst/>
                        <a:latin typeface="B Nazanin" panose="00000400000000000000" pitchFamily="2" charset="-78"/>
                        <a:cs typeface="B Nazanin" panose="00000400000000000000" pitchFamily="2" charset="-78"/>
                      </a:endParaRPr>
                    </a:p>
                  </a:txBody>
                  <a:tcPr marL="9525" marR="9525" marT="9525" marB="0" anchor="ctr">
                    <a:lnL>
                      <a:noFill/>
                    </a:lnL>
                    <a:lnR>
                      <a:noFill/>
                    </a:lnR>
                    <a:lnT w="63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endParaRPr lang="en-US" sz="1600" b="1" i="0" u="none" strike="noStrike" dirty="0">
                        <a:solidFill>
                          <a:srgbClr val="000000"/>
                        </a:solidFill>
                        <a:effectLst/>
                        <a:latin typeface="Calibri" panose="020F0502020204030204" pitchFamily="34" charset="0"/>
                        <a:cs typeface="B Nazanin" panose="00000400000000000000" pitchFamily="2" charset="-78"/>
                      </a:endParaRPr>
                    </a:p>
                  </a:txBody>
                  <a:tcPr marL="9525" marR="9525" marT="9525" marB="0" anchor="ctr">
                    <a:lnL>
                      <a:noFill/>
                    </a:lnL>
                    <a:lnR>
                      <a:noFill/>
                    </a:lnR>
                    <a:lnT>
                      <a:no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927494921"/>
                  </a:ext>
                </a:extLst>
              </a:tr>
              <a:tr h="741654">
                <a:tc gridSpan="3">
                  <a:txBody>
                    <a:bodyPr/>
                    <a:lstStyle/>
                    <a:p>
                      <a:pPr algn="ctr" rtl="1" fontAlgn="ctr"/>
                      <a:r>
                        <a:rPr lang="fa-IR" sz="2000" b="0" i="0" u="none" strike="noStrike" dirty="0">
                          <a:solidFill>
                            <a:srgbClr val="FFFFFF"/>
                          </a:solidFill>
                          <a:effectLst/>
                          <a:latin typeface="B Nazanin" panose="00000400000000000000" pitchFamily="2" charset="-78"/>
                          <a:cs typeface="B Nazanin" panose="00000400000000000000" pitchFamily="2" charset="-78"/>
                        </a:rPr>
                        <a:t>جمع</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tc hMerge="1">
                  <a:txBody>
                    <a:bodyPr/>
                    <a:lstStyle/>
                    <a:p>
                      <a:endParaRPr lang="en-US"/>
                    </a:p>
                  </a:txBody>
                  <a:tcPr/>
                </a:tc>
                <a:tc hMerge="1">
                  <a:txBody>
                    <a:bodyPr/>
                    <a:lstStyle/>
                    <a:p>
                      <a:endParaRPr lang="en-US"/>
                    </a:p>
                  </a:txBody>
                  <a:tcPr/>
                </a:tc>
                <a:tc>
                  <a:txBody>
                    <a:bodyPr/>
                    <a:lstStyle/>
                    <a:p>
                      <a:pPr algn="ctr" rtl="1" fontAlgn="ctr"/>
                      <a:endParaRPr lang="en-US" sz="2000" b="0" i="0" u="none" strike="noStrike" dirty="0">
                        <a:solidFill>
                          <a:srgbClr val="FFFFFF"/>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tc>
                  <a:txBody>
                    <a:bodyPr/>
                    <a:lstStyle/>
                    <a:p>
                      <a:pPr algn="ctr" rtl="1" fontAlgn="ctr"/>
                      <a:endParaRPr lang="en-US" sz="2000" b="0" i="0" u="none" strike="noStrike" dirty="0">
                        <a:solidFill>
                          <a:srgbClr val="FFFFFF"/>
                        </a:solidFill>
                        <a:effectLst/>
                        <a:latin typeface="B Nazanin" panose="00000400000000000000" pitchFamily="2" charset="-78"/>
                        <a:cs typeface="B Nazanin" panose="00000400000000000000" pitchFamily="2" charset="-7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32971"/>
                    </a:solidFill>
                  </a:tcPr>
                </a:tc>
                <a:extLst>
                  <a:ext uri="{0D108BD9-81ED-4DB2-BD59-A6C34878D82A}">
                    <a16:rowId xmlns:a16="http://schemas.microsoft.com/office/drawing/2014/main" val="478416631"/>
                  </a:ext>
                </a:extLst>
              </a:tr>
            </a:tbl>
          </a:graphicData>
        </a:graphic>
      </p:graphicFrame>
      <p:graphicFrame>
        <p:nvGraphicFramePr>
          <p:cNvPr id="16" name="Chart 15"/>
          <p:cNvGraphicFramePr/>
          <p:nvPr>
            <p:extLst>
              <p:ext uri="{D42A27DB-BD31-4B8C-83A1-F6EECF244321}">
                <p14:modId xmlns:p14="http://schemas.microsoft.com/office/powerpoint/2010/main" val="2102544399"/>
              </p:ext>
            </p:extLst>
          </p:nvPr>
        </p:nvGraphicFramePr>
        <p:xfrm>
          <a:off x="-241909" y="4394665"/>
          <a:ext cx="2882853" cy="246333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012865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30283"/>
            <a:ext cx="10515600" cy="1325563"/>
          </a:xfrm>
        </p:spPr>
        <p:txBody>
          <a:bodyPr>
            <a:normAutofit/>
          </a:bodyPr>
          <a:lstStyle/>
          <a:p>
            <a:pPr algn="r" rtl="1" fontAlgn="base">
              <a:spcAft>
                <a:spcPts val="1000"/>
              </a:spcAft>
              <a:defRPr/>
            </a:pPr>
            <a:r>
              <a:rPr lang="fa-IR" sz="3200" b="1" spc="-50" dirty="0">
                <a:solidFill>
                  <a:srgbClr val="99CB38">
                    <a:lumMod val="50000"/>
                  </a:srgbClr>
                </a:solidFill>
                <a:cs typeface="B Titr" panose="00000700000000000000" pitchFamily="2" charset="-78"/>
              </a:rPr>
              <a:t>لایه </a:t>
            </a:r>
            <a:r>
              <a:rPr lang="fa-IR" sz="3200" b="1" spc="-50" dirty="0" smtClean="0">
                <a:solidFill>
                  <a:srgbClr val="99CB38">
                    <a:lumMod val="50000"/>
                  </a:srgbClr>
                </a:solidFill>
                <a:cs typeface="B Titr" panose="00000700000000000000" pitchFamily="2" charset="-78"/>
              </a:rPr>
              <a:t>اول </a:t>
            </a:r>
            <a:r>
              <a:rPr lang="fa-IR" sz="3200" b="1" spc="-50" dirty="0">
                <a:solidFill>
                  <a:srgbClr val="99CB38">
                    <a:lumMod val="50000"/>
                  </a:srgbClr>
                </a:solidFill>
                <a:cs typeface="B Titr" panose="00000700000000000000" pitchFamily="2" charset="-78"/>
              </a:rPr>
              <a:t>سهامداران؛ </a:t>
            </a:r>
            <a:r>
              <a:rPr lang="fa-IR" sz="3200" b="1" spc="-50" dirty="0" smtClean="0">
                <a:solidFill>
                  <a:srgbClr val="99CB38">
                    <a:lumMod val="50000"/>
                  </a:srgbClr>
                </a:solidFill>
                <a:cs typeface="B Titr" panose="00000700000000000000" pitchFamily="2" charset="-78"/>
              </a:rPr>
              <a:t>(بخش دولتی) </a:t>
            </a:r>
            <a:br>
              <a:rPr lang="fa-IR" sz="3200" b="1" spc="-50" dirty="0" smtClean="0">
                <a:solidFill>
                  <a:srgbClr val="99CB38">
                    <a:lumMod val="50000"/>
                  </a:srgbClr>
                </a:solidFill>
                <a:cs typeface="B Titr" panose="00000700000000000000" pitchFamily="2" charset="-78"/>
              </a:rPr>
            </a:br>
            <a:endParaRPr lang="fa-IR" sz="1600" b="1" spc="-50" dirty="0">
              <a:solidFill>
                <a:srgbClr val="99CB38">
                  <a:lumMod val="50000"/>
                </a:srgbClr>
              </a:solidFill>
              <a:cs typeface="B Titr" panose="00000700000000000000" pitchFamily="2" charset="-78"/>
            </a:endParaRPr>
          </a:p>
        </p:txBody>
      </p:sp>
      <p:sp>
        <p:nvSpPr>
          <p:cNvPr id="4" name="Slide Number Placeholder 3"/>
          <p:cNvSpPr>
            <a:spLocks noGrp="1"/>
          </p:cNvSpPr>
          <p:nvPr>
            <p:ph type="sldNum" sz="quarter" idx="12"/>
          </p:nvPr>
        </p:nvSpPr>
        <p:spPr/>
        <p:txBody>
          <a:bodyPr/>
          <a:lstStyle/>
          <a:p>
            <a:pPr algn="ctr"/>
            <a:fld id="{D57F1E4F-1CFF-5643-939E-02111984F565}" type="slidenum">
              <a:rPr lang="en-US" smtClean="0"/>
              <a:pPr algn="ctr"/>
              <a:t>7</a:t>
            </a:fld>
            <a:endParaRPr lang="en-US" dirty="0"/>
          </a:p>
        </p:txBody>
      </p:sp>
      <p:sp>
        <p:nvSpPr>
          <p:cNvPr id="8" name="Content Placeholder 2"/>
          <p:cNvSpPr>
            <a:spLocks noGrp="1"/>
          </p:cNvSpPr>
          <p:nvPr>
            <p:ph idx="4294967295"/>
          </p:nvPr>
        </p:nvSpPr>
        <p:spPr>
          <a:xfrm>
            <a:off x="1115219" y="1543665"/>
            <a:ext cx="9961562" cy="4412737"/>
          </a:xfrm>
        </p:spPr>
        <p:txBody>
          <a:bodyPr>
            <a:normAutofit/>
          </a:bodyPr>
          <a:lstStyle/>
          <a:p>
            <a:pPr marL="0" indent="0" algn="justLow" rtl="1">
              <a:lnSpc>
                <a:spcPct val="100000"/>
              </a:lnSpc>
              <a:buNone/>
            </a:pPr>
            <a:r>
              <a:rPr lang="fa-IR" sz="2000" dirty="0" smtClean="0">
                <a:cs typeface="B Nazanin" panose="00000400000000000000" pitchFamily="2" charset="-78"/>
              </a:rPr>
              <a:t>رزومه مختصر </a:t>
            </a:r>
          </a:p>
          <a:p>
            <a:pPr marL="0" indent="0" algn="justLow" rtl="1">
              <a:lnSpc>
                <a:spcPct val="100000"/>
              </a:lnSpc>
              <a:buNone/>
            </a:pPr>
            <a:r>
              <a:rPr lang="fa-IR" sz="2000" dirty="0" smtClean="0">
                <a:cs typeface="B Nazanin" panose="00000400000000000000" pitchFamily="2" charset="-78"/>
              </a:rPr>
              <a:t>موضوع فعالیت</a:t>
            </a:r>
          </a:p>
          <a:p>
            <a:pPr marL="0" indent="0" algn="justLow" rtl="1">
              <a:lnSpc>
                <a:spcPct val="100000"/>
              </a:lnSpc>
              <a:buNone/>
            </a:pPr>
            <a:r>
              <a:rPr lang="fa-IR" sz="2000" dirty="0" smtClean="0">
                <a:cs typeface="B Nazanin" panose="00000400000000000000" pitchFamily="2" charset="-78"/>
              </a:rPr>
              <a:t>سال تشکیل</a:t>
            </a:r>
          </a:p>
          <a:p>
            <a:pPr marL="0" indent="0" algn="justLow" rtl="1">
              <a:lnSpc>
                <a:spcPct val="100000"/>
              </a:lnSpc>
              <a:buNone/>
            </a:pPr>
            <a:r>
              <a:rPr lang="fa-IR" sz="2000" dirty="0" smtClean="0">
                <a:cs typeface="B Nazanin" panose="00000400000000000000" pitchFamily="2" charset="-78"/>
              </a:rPr>
              <a:t>نوع سازمان/نهاد</a:t>
            </a:r>
          </a:p>
          <a:p>
            <a:pPr marL="0" indent="0" algn="justLow" rtl="1">
              <a:lnSpc>
                <a:spcPct val="100000"/>
              </a:lnSpc>
              <a:buNone/>
            </a:pPr>
            <a:r>
              <a:rPr lang="fa-IR" sz="2000" dirty="0" smtClean="0">
                <a:cs typeface="B Nazanin" panose="00000400000000000000" pitchFamily="2" charset="-78"/>
              </a:rPr>
              <a:t>سهامداران- هیات مدیره یا هیات امنا</a:t>
            </a:r>
          </a:p>
          <a:p>
            <a:pPr marL="0" indent="0" algn="justLow" rtl="1">
              <a:lnSpc>
                <a:spcPct val="100000"/>
              </a:lnSpc>
              <a:buNone/>
            </a:pPr>
            <a:r>
              <a:rPr lang="fa-IR" sz="2000" dirty="0" smtClean="0">
                <a:cs typeface="B Nazanin" panose="00000400000000000000" pitchFamily="2" charset="-78"/>
              </a:rPr>
              <a:t>ارایه گزارش مختصر از عملکرد این سازمان و نهاد به طور کلی و به طور خاص در حوزه مورددرخواست صندوق</a:t>
            </a:r>
          </a:p>
          <a:p>
            <a:pPr marL="0" indent="0" algn="justLow" rtl="1">
              <a:lnSpc>
                <a:spcPct val="100000"/>
              </a:lnSpc>
              <a:buNone/>
            </a:pPr>
            <a:endParaRPr lang="fa-IR" sz="2000" dirty="0" smtClean="0">
              <a:cs typeface="B Nazanin" panose="00000400000000000000" pitchFamily="2" charset="-78"/>
            </a:endParaRPr>
          </a:p>
          <a:p>
            <a:pPr marL="0" indent="0" algn="justLow" rtl="1">
              <a:lnSpc>
                <a:spcPct val="100000"/>
              </a:lnSpc>
              <a:buNone/>
            </a:pPr>
            <a:r>
              <a:rPr lang="fa-IR" sz="2000" dirty="0" smtClean="0">
                <a:cs typeface="B Nazanin" panose="00000400000000000000" pitchFamily="2" charset="-78"/>
              </a:rPr>
              <a:t>امکانات بیان شود :  </a:t>
            </a:r>
            <a:r>
              <a:rPr lang="fa-IR" sz="2000" dirty="0">
                <a:cs typeface="B Nazanin" panose="00000400000000000000" pitchFamily="2" charset="-78"/>
              </a:rPr>
              <a:t>کارگاه </a:t>
            </a:r>
            <a:r>
              <a:rPr lang="fa-IR" sz="2000" dirty="0" smtClean="0">
                <a:cs typeface="B Nazanin" panose="00000400000000000000" pitchFamily="2" charset="-78"/>
              </a:rPr>
              <a:t>وآزمایشگاه </a:t>
            </a:r>
            <a:r>
              <a:rPr lang="fa-IR" sz="2000" dirty="0">
                <a:cs typeface="B Nazanin" panose="00000400000000000000" pitchFamily="2" charset="-78"/>
              </a:rPr>
              <a:t>تخصصی، مرکز رشد فناوری،.مرکز نوآوری و تجاری سازی ،مرکز کامپیوتر، کتابخانه تخصصی و ...................</a:t>
            </a:r>
          </a:p>
          <a:p>
            <a:pPr marL="0" indent="0" algn="justLow" rtl="1">
              <a:lnSpc>
                <a:spcPct val="100000"/>
              </a:lnSpc>
              <a:buNone/>
            </a:pPr>
            <a:endParaRPr lang="fa-IR" sz="2000" dirty="0" smtClean="0">
              <a:cs typeface="B Nazanin" panose="00000400000000000000" pitchFamily="2" charset="-78"/>
            </a:endParaRPr>
          </a:p>
        </p:txBody>
      </p:sp>
      <p:graphicFrame>
        <p:nvGraphicFramePr>
          <p:cNvPr id="10" name="Table 9"/>
          <p:cNvGraphicFramePr>
            <a:graphicFrameLocks noGrp="1"/>
          </p:cNvGraphicFramePr>
          <p:nvPr>
            <p:extLst>
              <p:ext uri="{D42A27DB-BD31-4B8C-83A1-F6EECF244321}">
                <p14:modId xmlns:p14="http://schemas.microsoft.com/office/powerpoint/2010/main" val="1640356884"/>
              </p:ext>
            </p:extLst>
          </p:nvPr>
        </p:nvGraphicFramePr>
        <p:xfrm>
          <a:off x="250194" y="5179403"/>
          <a:ext cx="7939119" cy="1176947"/>
        </p:xfrm>
        <a:graphic>
          <a:graphicData uri="http://schemas.openxmlformats.org/drawingml/2006/table">
            <a:tbl>
              <a:tblPr firstRow="1" firstCol="1" bandRow="1">
                <a:tableStyleId>{5C22544A-7EE6-4342-B048-85BDC9FD1C3A}</a:tableStyleId>
              </a:tblPr>
              <a:tblGrid>
                <a:gridCol w="912396">
                  <a:extLst>
                    <a:ext uri="{9D8B030D-6E8A-4147-A177-3AD203B41FA5}">
                      <a16:colId xmlns:a16="http://schemas.microsoft.com/office/drawing/2014/main" val="1826626410"/>
                    </a:ext>
                  </a:extLst>
                </a:gridCol>
                <a:gridCol w="1126279">
                  <a:extLst>
                    <a:ext uri="{9D8B030D-6E8A-4147-A177-3AD203B41FA5}">
                      <a16:colId xmlns:a16="http://schemas.microsoft.com/office/drawing/2014/main" val="3228564687"/>
                    </a:ext>
                  </a:extLst>
                </a:gridCol>
                <a:gridCol w="1369019">
                  <a:extLst>
                    <a:ext uri="{9D8B030D-6E8A-4147-A177-3AD203B41FA5}">
                      <a16:colId xmlns:a16="http://schemas.microsoft.com/office/drawing/2014/main" val="2787613755"/>
                    </a:ext>
                  </a:extLst>
                </a:gridCol>
                <a:gridCol w="847891">
                  <a:extLst>
                    <a:ext uri="{9D8B030D-6E8A-4147-A177-3AD203B41FA5}">
                      <a16:colId xmlns:a16="http://schemas.microsoft.com/office/drawing/2014/main" val="3706896463"/>
                    </a:ext>
                  </a:extLst>
                </a:gridCol>
                <a:gridCol w="959926">
                  <a:extLst>
                    <a:ext uri="{9D8B030D-6E8A-4147-A177-3AD203B41FA5}">
                      <a16:colId xmlns:a16="http://schemas.microsoft.com/office/drawing/2014/main" val="2668649657"/>
                    </a:ext>
                  </a:extLst>
                </a:gridCol>
                <a:gridCol w="1772170">
                  <a:extLst>
                    <a:ext uri="{9D8B030D-6E8A-4147-A177-3AD203B41FA5}">
                      <a16:colId xmlns:a16="http://schemas.microsoft.com/office/drawing/2014/main" val="421752652"/>
                    </a:ext>
                  </a:extLst>
                </a:gridCol>
                <a:gridCol w="951438">
                  <a:extLst>
                    <a:ext uri="{9D8B030D-6E8A-4147-A177-3AD203B41FA5}">
                      <a16:colId xmlns:a16="http://schemas.microsoft.com/office/drawing/2014/main" val="4281787928"/>
                    </a:ext>
                  </a:extLst>
                </a:gridCol>
              </a:tblGrid>
              <a:tr h="797012">
                <a:tc>
                  <a:txBody>
                    <a:bodyPr/>
                    <a:lstStyle/>
                    <a:p>
                      <a:pPr marR="19685" algn="ctr" rtl="1">
                        <a:lnSpc>
                          <a:spcPct val="107000"/>
                        </a:lnSpc>
                        <a:spcAft>
                          <a:spcPts val="0"/>
                        </a:spcAft>
                        <a:tabLst>
                          <a:tab pos="638810" algn="r"/>
                        </a:tabLst>
                      </a:pPr>
                      <a:r>
                        <a:rPr lang="ar-SA" sz="1400" b="1" dirty="0">
                          <a:effectLst/>
                          <a:cs typeface="B Nazanin" panose="00000400000000000000" pitchFamily="2" charset="-78"/>
                        </a:rPr>
                        <a:t>شتابدهنده</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C1AC"/>
                    </a:solidFill>
                  </a:tcPr>
                </a:tc>
                <a:tc>
                  <a:txBody>
                    <a:bodyPr/>
                    <a:lstStyle/>
                    <a:p>
                      <a:pPr marR="19685" algn="ctr" rtl="1">
                        <a:lnSpc>
                          <a:spcPct val="107000"/>
                        </a:lnSpc>
                        <a:spcAft>
                          <a:spcPts val="0"/>
                        </a:spcAft>
                        <a:tabLst>
                          <a:tab pos="638810" algn="r"/>
                        </a:tabLst>
                      </a:pPr>
                      <a:r>
                        <a:rPr lang="ar-SA" sz="1400" b="1" dirty="0">
                          <a:effectLst/>
                          <a:cs typeface="B Nazanin" panose="00000400000000000000" pitchFamily="2" charset="-78"/>
                        </a:rPr>
                        <a:t>رویالتی</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C1AC"/>
                    </a:solidFill>
                  </a:tcPr>
                </a:tc>
                <a:tc>
                  <a:txBody>
                    <a:bodyPr/>
                    <a:lstStyle/>
                    <a:p>
                      <a:pPr marR="19685" algn="ctr" rtl="1">
                        <a:lnSpc>
                          <a:spcPct val="107000"/>
                        </a:lnSpc>
                        <a:spcAft>
                          <a:spcPts val="0"/>
                        </a:spcAft>
                        <a:tabLst>
                          <a:tab pos="638810" algn="r"/>
                        </a:tabLst>
                      </a:pPr>
                      <a:r>
                        <a:rPr lang="ar-SA" sz="1400" b="1" dirty="0">
                          <a:effectLst/>
                          <a:cs typeface="B Nazanin" panose="00000400000000000000" pitchFamily="2" charset="-78"/>
                        </a:rPr>
                        <a:t>تحقیق و توسعه</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C1AC"/>
                    </a:solidFill>
                  </a:tcPr>
                </a:tc>
                <a:tc>
                  <a:txBody>
                    <a:bodyPr/>
                    <a:lstStyle/>
                    <a:p>
                      <a:pPr marR="19685" algn="ctr" rtl="1">
                        <a:lnSpc>
                          <a:spcPct val="107000"/>
                        </a:lnSpc>
                        <a:spcAft>
                          <a:spcPts val="0"/>
                        </a:spcAft>
                        <a:tabLst>
                          <a:tab pos="638810" algn="r"/>
                        </a:tabLst>
                      </a:pPr>
                      <a:r>
                        <a:rPr lang="ar-SA" sz="1400" b="1" dirty="0">
                          <a:effectLst/>
                          <a:cs typeface="B Nazanin" panose="00000400000000000000" pitchFamily="2" charset="-78"/>
                        </a:rPr>
                        <a:t>رشد</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C1AC"/>
                    </a:solidFill>
                  </a:tcPr>
                </a:tc>
                <a:tc>
                  <a:txBody>
                    <a:bodyPr/>
                    <a:lstStyle/>
                    <a:p>
                      <a:pPr marR="19685" algn="ctr" rtl="1">
                        <a:lnSpc>
                          <a:spcPct val="107000"/>
                        </a:lnSpc>
                        <a:spcAft>
                          <a:spcPts val="0"/>
                        </a:spcAft>
                        <a:tabLst>
                          <a:tab pos="638810" algn="r"/>
                        </a:tabLst>
                      </a:pPr>
                      <a:r>
                        <a:rPr lang="ar-SA" sz="1400" b="1" dirty="0">
                          <a:effectLst/>
                          <a:cs typeface="B Nazanin" panose="00000400000000000000" pitchFamily="2" charset="-78"/>
                        </a:rPr>
                        <a:t>پیش رشد</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C1AC"/>
                    </a:solidFill>
                  </a:tcPr>
                </a:tc>
                <a:tc>
                  <a:txBody>
                    <a:bodyPr/>
                    <a:lstStyle/>
                    <a:p>
                      <a:pPr marR="19685" algn="ctr" rtl="1">
                        <a:lnSpc>
                          <a:spcPct val="107000"/>
                        </a:lnSpc>
                        <a:spcAft>
                          <a:spcPts val="0"/>
                        </a:spcAft>
                        <a:tabLst>
                          <a:tab pos="638810" algn="r"/>
                        </a:tabLst>
                      </a:pPr>
                      <a:r>
                        <a:rPr lang="ar-SA" sz="1400" b="1" dirty="0">
                          <a:effectLst/>
                          <a:cs typeface="B Nazanin" panose="00000400000000000000" pitchFamily="2" charset="-78"/>
                        </a:rPr>
                        <a:t>تعداد محصولات دانش‌بنیان</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C1AC"/>
                    </a:solidFill>
                  </a:tcPr>
                </a:tc>
                <a:tc>
                  <a:txBody>
                    <a:bodyPr/>
                    <a:lstStyle/>
                    <a:p>
                      <a:pPr marR="19685" algn="ctr" rtl="1">
                        <a:lnSpc>
                          <a:spcPct val="107000"/>
                        </a:lnSpc>
                        <a:spcAft>
                          <a:spcPts val="0"/>
                        </a:spcAft>
                        <a:tabLst>
                          <a:tab pos="638810" algn="r"/>
                        </a:tabLst>
                      </a:pPr>
                      <a:r>
                        <a:rPr lang="fa-IR" sz="1400" b="1" dirty="0" smtClean="0">
                          <a:effectLst/>
                          <a:cs typeface="B Nazanin" panose="00000400000000000000" pitchFamily="2" charset="-78"/>
                        </a:rPr>
                        <a:t> شرکت </a:t>
                      </a:r>
                      <a:r>
                        <a:rPr lang="ar-SA" sz="1400" b="1" dirty="0" smtClean="0">
                          <a:effectLst/>
                          <a:cs typeface="B Nazanin" panose="00000400000000000000" pitchFamily="2" charset="-78"/>
                        </a:rPr>
                        <a:t>دانش‌بنیان</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C1AC"/>
                    </a:solidFill>
                  </a:tcPr>
                </a:tc>
                <a:extLst>
                  <a:ext uri="{0D108BD9-81ED-4DB2-BD59-A6C34878D82A}">
                    <a16:rowId xmlns:a16="http://schemas.microsoft.com/office/drawing/2014/main" val="1133527270"/>
                  </a:ext>
                </a:extLst>
              </a:tr>
              <a:tr h="379935">
                <a:tc>
                  <a:txBody>
                    <a:bodyPr/>
                    <a:lstStyle/>
                    <a:p>
                      <a:pPr marR="19685" algn="ctr" rtl="1">
                        <a:lnSpc>
                          <a:spcPct val="107000"/>
                        </a:lnSpc>
                        <a:spcAft>
                          <a:spcPts val="0"/>
                        </a:spcAft>
                        <a:tabLst>
                          <a:tab pos="638810" algn="r"/>
                        </a:tabLst>
                      </a:pPr>
                      <a:r>
                        <a:rPr lang="fa-IR" sz="1200" b="1" dirty="0" smtClean="0">
                          <a:solidFill>
                            <a:schemeClr val="tx1"/>
                          </a:solidFill>
                          <a:effectLst/>
                          <a:latin typeface="Calibri" panose="020F0502020204030204" pitchFamily="34" charset="0"/>
                          <a:ea typeface="Calibri" panose="020F0502020204030204" pitchFamily="34" charset="0"/>
                          <a:cs typeface="B Nazanin" panose="00000400000000000000" pitchFamily="2" charset="-78"/>
                        </a:rPr>
                        <a:t>؟</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R="19685" algn="ctr" rtl="1">
                        <a:lnSpc>
                          <a:spcPct val="107000"/>
                        </a:lnSpc>
                        <a:spcAft>
                          <a:spcPts val="0"/>
                        </a:spcAft>
                        <a:tabLst>
                          <a:tab pos="638810" algn="r"/>
                        </a:tabLst>
                      </a:pPr>
                      <a:r>
                        <a:rPr lang="fa-IR" sz="1200" b="1"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R="19685" algn="ctr" rtl="1">
                        <a:lnSpc>
                          <a:spcPct val="107000"/>
                        </a:lnSpc>
                        <a:spcAft>
                          <a:spcPts val="0"/>
                        </a:spcAft>
                        <a:tabLst>
                          <a:tab pos="638810" algn="r"/>
                        </a:tabLst>
                      </a:pPr>
                      <a:r>
                        <a:rPr lang="fa-IR" sz="1200" b="1"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R="19685" algn="ctr" rtl="1">
                        <a:lnSpc>
                          <a:spcPct val="107000"/>
                        </a:lnSpc>
                        <a:spcAft>
                          <a:spcPts val="0"/>
                        </a:spcAft>
                        <a:tabLst>
                          <a:tab pos="638810" algn="r"/>
                        </a:tabLst>
                      </a:pPr>
                      <a:r>
                        <a:rPr lang="fa-IR" sz="1200" b="1"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R="19685" algn="ctr" rtl="1">
                        <a:lnSpc>
                          <a:spcPct val="107000"/>
                        </a:lnSpc>
                        <a:spcAft>
                          <a:spcPts val="0"/>
                        </a:spcAft>
                        <a:tabLst>
                          <a:tab pos="638810" algn="r"/>
                        </a:tabLst>
                      </a:pPr>
                      <a:r>
                        <a:rPr lang="fa-IR" sz="1200" b="1"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R="19685" algn="ctr" rtl="1">
                        <a:lnSpc>
                          <a:spcPct val="107000"/>
                        </a:lnSpc>
                        <a:spcAft>
                          <a:spcPts val="0"/>
                        </a:spcAft>
                        <a:tabLst>
                          <a:tab pos="638810" algn="r"/>
                        </a:tabLst>
                      </a:pPr>
                      <a:r>
                        <a:rPr lang="fa-IR" sz="1200" b="1"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22250" algn="ctr" rtl="0">
                        <a:lnSpc>
                          <a:spcPct val="107000"/>
                        </a:lnSpc>
                        <a:spcAft>
                          <a:spcPts val="0"/>
                        </a:spcAft>
                      </a:pPr>
                      <a:r>
                        <a:rPr lang="fa-IR" sz="1200" b="1"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963784"/>
                  </a:ext>
                </a:extLst>
              </a:tr>
            </a:tbl>
          </a:graphicData>
        </a:graphic>
      </p:graphicFrame>
    </p:spTree>
    <p:extLst>
      <p:ext uri="{BB962C8B-B14F-4D97-AF65-F5344CB8AC3E}">
        <p14:creationId xmlns:p14="http://schemas.microsoft.com/office/powerpoint/2010/main" val="1852584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30283"/>
            <a:ext cx="10515600" cy="1325563"/>
          </a:xfrm>
        </p:spPr>
        <p:txBody>
          <a:bodyPr>
            <a:normAutofit/>
          </a:bodyPr>
          <a:lstStyle/>
          <a:p>
            <a:pPr algn="r" rtl="1" fontAlgn="base">
              <a:spcAft>
                <a:spcPts val="1000"/>
              </a:spcAft>
              <a:defRPr/>
            </a:pPr>
            <a:r>
              <a:rPr lang="fa-IR" sz="3200" b="1" spc="-50" dirty="0">
                <a:solidFill>
                  <a:srgbClr val="99CB38">
                    <a:lumMod val="50000"/>
                  </a:srgbClr>
                </a:solidFill>
                <a:cs typeface="B Titr" panose="00000700000000000000" pitchFamily="2" charset="-78"/>
              </a:rPr>
              <a:t>لایه </a:t>
            </a:r>
            <a:r>
              <a:rPr lang="fa-IR" sz="3200" b="1" spc="-50" dirty="0" smtClean="0">
                <a:solidFill>
                  <a:srgbClr val="99CB38">
                    <a:lumMod val="50000"/>
                  </a:srgbClr>
                </a:solidFill>
                <a:cs typeface="B Titr" panose="00000700000000000000" pitchFamily="2" charset="-78"/>
              </a:rPr>
              <a:t>اول </a:t>
            </a:r>
            <a:r>
              <a:rPr lang="fa-IR" sz="3200" b="1" spc="-50" dirty="0">
                <a:solidFill>
                  <a:srgbClr val="99CB38">
                    <a:lumMod val="50000"/>
                  </a:srgbClr>
                </a:solidFill>
                <a:cs typeface="B Titr" panose="00000700000000000000" pitchFamily="2" charset="-78"/>
              </a:rPr>
              <a:t>سهامداران؛ </a:t>
            </a:r>
            <a:r>
              <a:rPr lang="fa-IR" sz="1600" b="1" spc="-50" dirty="0" smtClean="0">
                <a:solidFill>
                  <a:srgbClr val="99CB38">
                    <a:lumMod val="50000"/>
                  </a:srgbClr>
                </a:solidFill>
                <a:cs typeface="B Titr" panose="00000700000000000000" pitchFamily="2" charset="-78"/>
              </a:rPr>
              <a:t>درصورت وجود پارک علم و فناوری مرکز رشد و دانشگاه و پژوهشگاه این قسمت تکمیل شود</a:t>
            </a:r>
            <a:endParaRPr lang="fa-IR" sz="1600" b="1" spc="-50" dirty="0">
              <a:solidFill>
                <a:srgbClr val="99CB38">
                  <a:lumMod val="50000"/>
                </a:srgbClr>
              </a:solidFill>
              <a:cs typeface="B Titr" panose="00000700000000000000" pitchFamily="2" charset="-78"/>
            </a:endParaRPr>
          </a:p>
        </p:txBody>
      </p:sp>
      <p:sp>
        <p:nvSpPr>
          <p:cNvPr id="4" name="Slide Number Placeholder 3"/>
          <p:cNvSpPr>
            <a:spLocks noGrp="1"/>
          </p:cNvSpPr>
          <p:nvPr>
            <p:ph type="sldNum" sz="quarter" idx="12"/>
          </p:nvPr>
        </p:nvSpPr>
        <p:spPr/>
        <p:txBody>
          <a:bodyPr/>
          <a:lstStyle/>
          <a:p>
            <a:pPr algn="ctr"/>
            <a:fld id="{D57F1E4F-1CFF-5643-939E-02111984F565}" type="slidenum">
              <a:rPr lang="en-US" smtClean="0"/>
              <a:pPr algn="ctr"/>
              <a:t>8</a:t>
            </a:fld>
            <a:endParaRPr lang="en-US" dirty="0"/>
          </a:p>
        </p:txBody>
      </p:sp>
      <p:sp>
        <p:nvSpPr>
          <p:cNvPr id="8" name="Content Placeholder 2"/>
          <p:cNvSpPr>
            <a:spLocks noGrp="1"/>
          </p:cNvSpPr>
          <p:nvPr>
            <p:ph idx="4294967295"/>
          </p:nvPr>
        </p:nvSpPr>
        <p:spPr>
          <a:xfrm>
            <a:off x="1205424" y="1611722"/>
            <a:ext cx="9961562" cy="4354512"/>
          </a:xfrm>
        </p:spPr>
        <p:txBody>
          <a:bodyPr/>
          <a:lstStyle/>
          <a:p>
            <a:pPr marL="0" indent="0" algn="justLow" rtl="1">
              <a:lnSpc>
                <a:spcPct val="100000"/>
              </a:lnSpc>
              <a:buNone/>
            </a:pPr>
            <a:r>
              <a:rPr lang="fa-IR" sz="2000" dirty="0">
                <a:cs typeface="B Nazanin" panose="00000400000000000000" pitchFamily="2" charset="-78"/>
              </a:rPr>
              <a:t>رزومه مختصر </a:t>
            </a:r>
          </a:p>
          <a:p>
            <a:pPr marL="0" indent="0" algn="justLow" rtl="1">
              <a:lnSpc>
                <a:spcPct val="100000"/>
              </a:lnSpc>
              <a:buNone/>
            </a:pPr>
            <a:r>
              <a:rPr lang="fa-IR" sz="2000" dirty="0" smtClean="0">
                <a:cs typeface="B Nazanin" panose="00000400000000000000" pitchFamily="2" charset="-78"/>
              </a:rPr>
              <a:t>سال </a:t>
            </a:r>
            <a:r>
              <a:rPr lang="fa-IR" sz="2000" dirty="0">
                <a:cs typeface="B Nazanin" panose="00000400000000000000" pitchFamily="2" charset="-78"/>
              </a:rPr>
              <a:t>تشکیل</a:t>
            </a:r>
          </a:p>
          <a:p>
            <a:pPr marL="0" indent="0" algn="justLow" rtl="1">
              <a:lnSpc>
                <a:spcPct val="100000"/>
              </a:lnSpc>
              <a:buNone/>
            </a:pPr>
            <a:r>
              <a:rPr lang="fa-IR" sz="2000" dirty="0" smtClean="0">
                <a:cs typeface="B Nazanin" panose="00000400000000000000" pitchFamily="2" charset="-78"/>
              </a:rPr>
              <a:t>هیات امنا- رئیس </a:t>
            </a:r>
            <a:endParaRPr lang="fa-IR" sz="2000" dirty="0">
              <a:cs typeface="B Nazanin" panose="00000400000000000000" pitchFamily="2" charset="-78"/>
            </a:endParaRPr>
          </a:p>
          <a:p>
            <a:pPr marL="0" indent="0" algn="justLow" rtl="1">
              <a:lnSpc>
                <a:spcPct val="100000"/>
              </a:lnSpc>
              <a:buNone/>
            </a:pPr>
            <a:r>
              <a:rPr lang="fa-IR" sz="2000" dirty="0">
                <a:cs typeface="B Nazanin" panose="00000400000000000000" pitchFamily="2" charset="-78"/>
              </a:rPr>
              <a:t>ارایه گزارش مختصر از عملکرد </a:t>
            </a:r>
            <a:endParaRPr lang="fa-IR" sz="2000" dirty="0" smtClean="0">
              <a:cs typeface="B Nazanin" panose="00000400000000000000" pitchFamily="2" charset="-78"/>
            </a:endParaRPr>
          </a:p>
          <a:p>
            <a:pPr marL="0" indent="0" algn="justLow" rtl="1">
              <a:lnSpc>
                <a:spcPct val="100000"/>
              </a:lnSpc>
              <a:buNone/>
            </a:pPr>
            <a:r>
              <a:rPr lang="fa-IR" sz="2000" dirty="0" smtClean="0">
                <a:cs typeface="B Nazanin" panose="00000400000000000000" pitchFamily="2" charset="-78"/>
              </a:rPr>
              <a:t>بیان ظرفیت ها و پتانسیل ها همچون کارگاه </a:t>
            </a:r>
            <a:r>
              <a:rPr lang="fa-IR" sz="2000" dirty="0">
                <a:cs typeface="B Nazanin" panose="00000400000000000000" pitchFamily="2" charset="-78"/>
              </a:rPr>
              <a:t>وآزمایشگاه تخصصی، مرکز رشد فناوری،.مرکز نوآوری و تجاری سازی ،مرکز کامپیوتر، کتابخانه تخصصی و ...................</a:t>
            </a:r>
          </a:p>
        </p:txBody>
      </p:sp>
      <p:graphicFrame>
        <p:nvGraphicFramePr>
          <p:cNvPr id="7" name="Table 6"/>
          <p:cNvGraphicFramePr>
            <a:graphicFrameLocks noGrp="1"/>
          </p:cNvGraphicFramePr>
          <p:nvPr>
            <p:extLst>
              <p:ext uri="{D42A27DB-BD31-4B8C-83A1-F6EECF244321}">
                <p14:modId xmlns:p14="http://schemas.microsoft.com/office/powerpoint/2010/main" val="1412063962"/>
              </p:ext>
            </p:extLst>
          </p:nvPr>
        </p:nvGraphicFramePr>
        <p:xfrm>
          <a:off x="948285" y="4789287"/>
          <a:ext cx="7939119" cy="1176947"/>
        </p:xfrm>
        <a:graphic>
          <a:graphicData uri="http://schemas.openxmlformats.org/drawingml/2006/table">
            <a:tbl>
              <a:tblPr firstRow="1" firstCol="1" bandRow="1">
                <a:tableStyleId>{5C22544A-7EE6-4342-B048-85BDC9FD1C3A}</a:tableStyleId>
              </a:tblPr>
              <a:tblGrid>
                <a:gridCol w="912396">
                  <a:extLst>
                    <a:ext uri="{9D8B030D-6E8A-4147-A177-3AD203B41FA5}">
                      <a16:colId xmlns:a16="http://schemas.microsoft.com/office/drawing/2014/main" val="1826626410"/>
                    </a:ext>
                  </a:extLst>
                </a:gridCol>
                <a:gridCol w="1126279">
                  <a:extLst>
                    <a:ext uri="{9D8B030D-6E8A-4147-A177-3AD203B41FA5}">
                      <a16:colId xmlns:a16="http://schemas.microsoft.com/office/drawing/2014/main" val="3228564687"/>
                    </a:ext>
                  </a:extLst>
                </a:gridCol>
                <a:gridCol w="1369019">
                  <a:extLst>
                    <a:ext uri="{9D8B030D-6E8A-4147-A177-3AD203B41FA5}">
                      <a16:colId xmlns:a16="http://schemas.microsoft.com/office/drawing/2014/main" val="2787613755"/>
                    </a:ext>
                  </a:extLst>
                </a:gridCol>
                <a:gridCol w="847891">
                  <a:extLst>
                    <a:ext uri="{9D8B030D-6E8A-4147-A177-3AD203B41FA5}">
                      <a16:colId xmlns:a16="http://schemas.microsoft.com/office/drawing/2014/main" val="3706896463"/>
                    </a:ext>
                  </a:extLst>
                </a:gridCol>
                <a:gridCol w="959926">
                  <a:extLst>
                    <a:ext uri="{9D8B030D-6E8A-4147-A177-3AD203B41FA5}">
                      <a16:colId xmlns:a16="http://schemas.microsoft.com/office/drawing/2014/main" val="2668649657"/>
                    </a:ext>
                  </a:extLst>
                </a:gridCol>
                <a:gridCol w="1772170">
                  <a:extLst>
                    <a:ext uri="{9D8B030D-6E8A-4147-A177-3AD203B41FA5}">
                      <a16:colId xmlns:a16="http://schemas.microsoft.com/office/drawing/2014/main" val="421752652"/>
                    </a:ext>
                  </a:extLst>
                </a:gridCol>
                <a:gridCol w="951438">
                  <a:extLst>
                    <a:ext uri="{9D8B030D-6E8A-4147-A177-3AD203B41FA5}">
                      <a16:colId xmlns:a16="http://schemas.microsoft.com/office/drawing/2014/main" val="4281787928"/>
                    </a:ext>
                  </a:extLst>
                </a:gridCol>
              </a:tblGrid>
              <a:tr h="797012">
                <a:tc>
                  <a:txBody>
                    <a:bodyPr/>
                    <a:lstStyle/>
                    <a:p>
                      <a:pPr marR="19685" algn="ctr" rtl="1">
                        <a:lnSpc>
                          <a:spcPct val="107000"/>
                        </a:lnSpc>
                        <a:spcAft>
                          <a:spcPts val="0"/>
                        </a:spcAft>
                        <a:tabLst>
                          <a:tab pos="638810" algn="r"/>
                        </a:tabLst>
                      </a:pPr>
                      <a:r>
                        <a:rPr lang="ar-SA" sz="1400" b="1" dirty="0">
                          <a:effectLst/>
                          <a:cs typeface="B Nazanin" panose="00000400000000000000" pitchFamily="2" charset="-78"/>
                        </a:rPr>
                        <a:t>شتابدهنده</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C1AC"/>
                    </a:solidFill>
                  </a:tcPr>
                </a:tc>
                <a:tc>
                  <a:txBody>
                    <a:bodyPr/>
                    <a:lstStyle/>
                    <a:p>
                      <a:pPr marR="19685" algn="ctr" rtl="1">
                        <a:lnSpc>
                          <a:spcPct val="107000"/>
                        </a:lnSpc>
                        <a:spcAft>
                          <a:spcPts val="0"/>
                        </a:spcAft>
                        <a:tabLst>
                          <a:tab pos="638810" algn="r"/>
                        </a:tabLst>
                      </a:pPr>
                      <a:r>
                        <a:rPr lang="ar-SA" sz="1400" b="1" dirty="0">
                          <a:effectLst/>
                          <a:cs typeface="B Nazanin" panose="00000400000000000000" pitchFamily="2" charset="-78"/>
                        </a:rPr>
                        <a:t>رویالتی</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C1AC"/>
                    </a:solidFill>
                  </a:tcPr>
                </a:tc>
                <a:tc>
                  <a:txBody>
                    <a:bodyPr/>
                    <a:lstStyle/>
                    <a:p>
                      <a:pPr marR="19685" algn="ctr" rtl="1">
                        <a:lnSpc>
                          <a:spcPct val="107000"/>
                        </a:lnSpc>
                        <a:spcAft>
                          <a:spcPts val="0"/>
                        </a:spcAft>
                        <a:tabLst>
                          <a:tab pos="638810" algn="r"/>
                        </a:tabLst>
                      </a:pPr>
                      <a:r>
                        <a:rPr lang="ar-SA" sz="1400" b="1" dirty="0">
                          <a:effectLst/>
                          <a:cs typeface="B Nazanin" panose="00000400000000000000" pitchFamily="2" charset="-78"/>
                        </a:rPr>
                        <a:t>تحقیق و توسعه</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C1AC"/>
                    </a:solidFill>
                  </a:tcPr>
                </a:tc>
                <a:tc>
                  <a:txBody>
                    <a:bodyPr/>
                    <a:lstStyle/>
                    <a:p>
                      <a:pPr marR="19685" algn="ctr" rtl="1">
                        <a:lnSpc>
                          <a:spcPct val="107000"/>
                        </a:lnSpc>
                        <a:spcAft>
                          <a:spcPts val="0"/>
                        </a:spcAft>
                        <a:tabLst>
                          <a:tab pos="638810" algn="r"/>
                        </a:tabLst>
                      </a:pPr>
                      <a:r>
                        <a:rPr lang="ar-SA" sz="1400" b="1" dirty="0">
                          <a:effectLst/>
                          <a:cs typeface="B Nazanin" panose="00000400000000000000" pitchFamily="2" charset="-78"/>
                        </a:rPr>
                        <a:t>رشد</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C1AC"/>
                    </a:solidFill>
                  </a:tcPr>
                </a:tc>
                <a:tc>
                  <a:txBody>
                    <a:bodyPr/>
                    <a:lstStyle/>
                    <a:p>
                      <a:pPr marR="19685" algn="ctr" rtl="1">
                        <a:lnSpc>
                          <a:spcPct val="107000"/>
                        </a:lnSpc>
                        <a:spcAft>
                          <a:spcPts val="0"/>
                        </a:spcAft>
                        <a:tabLst>
                          <a:tab pos="638810" algn="r"/>
                        </a:tabLst>
                      </a:pPr>
                      <a:r>
                        <a:rPr lang="ar-SA" sz="1400" b="1" dirty="0">
                          <a:effectLst/>
                          <a:cs typeface="B Nazanin" panose="00000400000000000000" pitchFamily="2" charset="-78"/>
                        </a:rPr>
                        <a:t>پیش رشد</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C1AC"/>
                    </a:solidFill>
                  </a:tcPr>
                </a:tc>
                <a:tc>
                  <a:txBody>
                    <a:bodyPr/>
                    <a:lstStyle/>
                    <a:p>
                      <a:pPr marR="19685" algn="ctr" rtl="1">
                        <a:lnSpc>
                          <a:spcPct val="107000"/>
                        </a:lnSpc>
                        <a:spcAft>
                          <a:spcPts val="0"/>
                        </a:spcAft>
                        <a:tabLst>
                          <a:tab pos="638810" algn="r"/>
                        </a:tabLst>
                      </a:pPr>
                      <a:r>
                        <a:rPr lang="ar-SA" sz="1400" b="1" dirty="0">
                          <a:effectLst/>
                          <a:cs typeface="B Nazanin" panose="00000400000000000000" pitchFamily="2" charset="-78"/>
                        </a:rPr>
                        <a:t>تعداد محصولات دانش‌بنیان</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C1AC"/>
                    </a:solidFill>
                  </a:tcPr>
                </a:tc>
                <a:tc>
                  <a:txBody>
                    <a:bodyPr/>
                    <a:lstStyle/>
                    <a:p>
                      <a:pPr marR="19685" algn="ctr" rtl="1">
                        <a:lnSpc>
                          <a:spcPct val="107000"/>
                        </a:lnSpc>
                        <a:spcAft>
                          <a:spcPts val="0"/>
                        </a:spcAft>
                        <a:tabLst>
                          <a:tab pos="638810" algn="r"/>
                        </a:tabLst>
                      </a:pPr>
                      <a:r>
                        <a:rPr lang="fa-IR" sz="1400" b="1" dirty="0" smtClean="0">
                          <a:effectLst/>
                          <a:cs typeface="B Nazanin" panose="00000400000000000000" pitchFamily="2" charset="-78"/>
                        </a:rPr>
                        <a:t> شرکت </a:t>
                      </a:r>
                      <a:r>
                        <a:rPr lang="ar-SA" sz="1400" b="1" dirty="0" smtClean="0">
                          <a:effectLst/>
                          <a:cs typeface="B Nazanin" panose="00000400000000000000" pitchFamily="2" charset="-78"/>
                        </a:rPr>
                        <a:t>دانش‌بنیان</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C1AC"/>
                    </a:solidFill>
                  </a:tcPr>
                </a:tc>
                <a:extLst>
                  <a:ext uri="{0D108BD9-81ED-4DB2-BD59-A6C34878D82A}">
                    <a16:rowId xmlns:a16="http://schemas.microsoft.com/office/drawing/2014/main" val="1133527270"/>
                  </a:ext>
                </a:extLst>
              </a:tr>
              <a:tr h="379935">
                <a:tc>
                  <a:txBody>
                    <a:bodyPr/>
                    <a:lstStyle/>
                    <a:p>
                      <a:pPr marR="19685" algn="ctr" rtl="1">
                        <a:lnSpc>
                          <a:spcPct val="107000"/>
                        </a:lnSpc>
                        <a:spcAft>
                          <a:spcPts val="0"/>
                        </a:spcAft>
                        <a:tabLst>
                          <a:tab pos="638810" algn="r"/>
                        </a:tabLst>
                      </a:pPr>
                      <a:r>
                        <a:rPr lang="fa-IR" sz="1200" b="1" dirty="0" smtClean="0">
                          <a:solidFill>
                            <a:schemeClr val="tx1"/>
                          </a:solidFill>
                          <a:effectLst/>
                          <a:latin typeface="Calibri" panose="020F0502020204030204" pitchFamily="34" charset="0"/>
                          <a:ea typeface="Calibri" panose="020F0502020204030204" pitchFamily="34" charset="0"/>
                          <a:cs typeface="B Nazanin" panose="00000400000000000000" pitchFamily="2" charset="-78"/>
                        </a:rPr>
                        <a:t>؟</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R="19685" algn="ctr" rtl="1">
                        <a:lnSpc>
                          <a:spcPct val="107000"/>
                        </a:lnSpc>
                        <a:spcAft>
                          <a:spcPts val="0"/>
                        </a:spcAft>
                        <a:tabLst>
                          <a:tab pos="638810" algn="r"/>
                        </a:tabLst>
                      </a:pPr>
                      <a:r>
                        <a:rPr lang="fa-IR" sz="1200" b="1"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R="19685" algn="ctr" rtl="1">
                        <a:lnSpc>
                          <a:spcPct val="107000"/>
                        </a:lnSpc>
                        <a:spcAft>
                          <a:spcPts val="0"/>
                        </a:spcAft>
                        <a:tabLst>
                          <a:tab pos="638810" algn="r"/>
                        </a:tabLst>
                      </a:pPr>
                      <a:r>
                        <a:rPr lang="fa-IR" sz="1200" b="1"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R="19685" algn="ctr" rtl="1">
                        <a:lnSpc>
                          <a:spcPct val="107000"/>
                        </a:lnSpc>
                        <a:spcAft>
                          <a:spcPts val="0"/>
                        </a:spcAft>
                        <a:tabLst>
                          <a:tab pos="638810" algn="r"/>
                        </a:tabLst>
                      </a:pPr>
                      <a:r>
                        <a:rPr lang="fa-IR" sz="1200" b="1"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R="19685" algn="ctr" rtl="1">
                        <a:lnSpc>
                          <a:spcPct val="107000"/>
                        </a:lnSpc>
                        <a:spcAft>
                          <a:spcPts val="0"/>
                        </a:spcAft>
                        <a:tabLst>
                          <a:tab pos="638810" algn="r"/>
                        </a:tabLst>
                      </a:pPr>
                      <a:r>
                        <a:rPr lang="fa-IR" sz="1200" b="1"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R="19685" algn="ctr" rtl="1">
                        <a:lnSpc>
                          <a:spcPct val="107000"/>
                        </a:lnSpc>
                        <a:spcAft>
                          <a:spcPts val="0"/>
                        </a:spcAft>
                        <a:tabLst>
                          <a:tab pos="638810" algn="r"/>
                        </a:tabLst>
                      </a:pPr>
                      <a:r>
                        <a:rPr lang="fa-IR" sz="1200" b="1"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22250" algn="ctr" rtl="0">
                        <a:lnSpc>
                          <a:spcPct val="107000"/>
                        </a:lnSpc>
                        <a:spcAft>
                          <a:spcPts val="0"/>
                        </a:spcAft>
                      </a:pPr>
                      <a:r>
                        <a:rPr lang="fa-IR" sz="1200" b="1"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a:t>
                      </a:r>
                      <a:endParaRPr lang="en-US" sz="12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9525" marR="104140" marT="38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963784"/>
                  </a:ext>
                </a:extLst>
              </a:tr>
            </a:tbl>
          </a:graphicData>
        </a:graphic>
      </p:graphicFrame>
    </p:spTree>
    <p:extLst>
      <p:ext uri="{BB962C8B-B14F-4D97-AF65-F5344CB8AC3E}">
        <p14:creationId xmlns:p14="http://schemas.microsoft.com/office/powerpoint/2010/main" val="2638960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57F1E4F-1CFF-5643-939E-02111984F565}" type="slidenum">
              <a:rPr lang="en-US" smtClean="0">
                <a:solidFill>
                  <a:srgbClr val="5BC1AC"/>
                </a:solidFill>
                <a:cs typeface="B Nazanin" panose="00000400000000000000" pitchFamily="2" charset="-78"/>
              </a:rPr>
              <a:t>9</a:t>
            </a:fld>
            <a:endParaRPr lang="en-US" dirty="0">
              <a:solidFill>
                <a:srgbClr val="5BC1AC"/>
              </a:solidFill>
              <a:cs typeface="B Nazanin" panose="00000400000000000000" pitchFamily="2" charset="-78"/>
            </a:endParaRPr>
          </a:p>
        </p:txBody>
      </p:sp>
      <p:sp>
        <p:nvSpPr>
          <p:cNvPr id="2" name="Title 1"/>
          <p:cNvSpPr>
            <a:spLocks noGrp="1"/>
          </p:cNvSpPr>
          <p:nvPr>
            <p:ph type="title" idx="4294967295"/>
          </p:nvPr>
        </p:nvSpPr>
        <p:spPr>
          <a:xfrm>
            <a:off x="3916977" y="153782"/>
            <a:ext cx="7989887" cy="1184275"/>
          </a:xfrm>
        </p:spPr>
        <p:txBody>
          <a:bodyPr>
            <a:normAutofit/>
          </a:bodyPr>
          <a:lstStyle/>
          <a:p>
            <a:r>
              <a:rPr lang="fa-IR" sz="3600" dirty="0">
                <a:solidFill>
                  <a:srgbClr val="532971"/>
                </a:solidFill>
                <a:cs typeface="B Titr" panose="00000700000000000000" pitchFamily="2" charset="-78"/>
              </a:rPr>
              <a:t>لایه </a:t>
            </a:r>
            <a:r>
              <a:rPr lang="fa-IR" sz="3600" dirty="0" smtClean="0">
                <a:solidFill>
                  <a:srgbClr val="532971"/>
                </a:solidFill>
                <a:cs typeface="B Titr" panose="00000700000000000000" pitchFamily="2" charset="-78"/>
              </a:rPr>
              <a:t>های سهامداران</a:t>
            </a:r>
            <a:r>
              <a:rPr lang="fa-IR" sz="3600" dirty="0">
                <a:solidFill>
                  <a:srgbClr val="532971"/>
                </a:solidFill>
                <a:cs typeface="B Titr" panose="00000700000000000000" pitchFamily="2" charset="-78"/>
              </a:rPr>
              <a:t> </a:t>
            </a:r>
            <a:r>
              <a:rPr lang="fa-IR" sz="3600" dirty="0" smtClean="0">
                <a:solidFill>
                  <a:srgbClr val="532971"/>
                </a:solidFill>
                <a:cs typeface="B Titr" panose="00000700000000000000" pitchFamily="2" charset="-78"/>
              </a:rPr>
              <a:t>بخش خصوصی</a:t>
            </a:r>
            <a:endParaRPr lang="fa-IR" sz="3600" dirty="0">
              <a:solidFill>
                <a:srgbClr val="532971"/>
              </a:solidFill>
              <a:cs typeface="B Titr" panose="00000700000000000000" pitchFamily="2" charset="-78"/>
            </a:endParaRPr>
          </a:p>
        </p:txBody>
      </p:sp>
      <p:sp>
        <p:nvSpPr>
          <p:cNvPr id="4" name="Rectangle 3"/>
          <p:cNvSpPr/>
          <p:nvPr/>
        </p:nvSpPr>
        <p:spPr>
          <a:xfrm>
            <a:off x="1111143" y="2187918"/>
            <a:ext cx="10259863" cy="1754326"/>
          </a:xfrm>
          <a:prstGeom prst="rect">
            <a:avLst/>
          </a:prstGeom>
        </p:spPr>
        <p:txBody>
          <a:bodyPr wrap="square">
            <a:spAutoFit/>
          </a:bodyPr>
          <a:lstStyle/>
          <a:p>
            <a:pPr marL="285750" indent="-285750" algn="r" rtl="1">
              <a:lnSpc>
                <a:spcPct val="150000"/>
              </a:lnSpc>
              <a:buFont typeface="Wingdings" panose="05000000000000000000" pitchFamily="2" charset="2"/>
              <a:buChar char="v"/>
            </a:pPr>
            <a:r>
              <a:rPr lang="fa-IR" dirty="0" smtClean="0">
                <a:solidFill>
                  <a:srgbClr val="532971"/>
                </a:solidFill>
                <a:latin typeface="IRANSans"/>
                <a:cs typeface="B Nazanin" panose="00000400000000000000" pitchFamily="2" charset="-78"/>
              </a:rPr>
              <a:t>سهامداران شرکت های بخش غیردولتی باید لایه به لایه معرفی شوند. تا زمانی که به سهامدارن حقیقی برسیم</a:t>
            </a:r>
          </a:p>
          <a:p>
            <a:pPr marL="285750" indent="-285750" algn="r" rtl="1">
              <a:lnSpc>
                <a:spcPct val="150000"/>
              </a:lnSpc>
              <a:buFont typeface="Wingdings" panose="05000000000000000000" pitchFamily="2" charset="2"/>
              <a:buChar char="v"/>
            </a:pPr>
            <a:r>
              <a:rPr lang="fa-IR" dirty="0" smtClean="0">
                <a:solidFill>
                  <a:srgbClr val="532971"/>
                </a:solidFill>
                <a:latin typeface="IRANSans"/>
                <a:cs typeface="B Nazanin" panose="00000400000000000000" pitchFamily="2" charset="-78"/>
              </a:rPr>
              <a:t>در اسلاید های بعدی جداول نمونه آورده شده است</a:t>
            </a:r>
          </a:p>
          <a:p>
            <a:pPr marL="285750" indent="-285750" algn="r" rtl="1">
              <a:lnSpc>
                <a:spcPct val="150000"/>
              </a:lnSpc>
              <a:buFont typeface="Wingdings" panose="05000000000000000000" pitchFamily="2" charset="2"/>
              <a:buChar char="v"/>
            </a:pPr>
            <a:r>
              <a:rPr lang="fa-IR" dirty="0" smtClean="0">
                <a:solidFill>
                  <a:srgbClr val="532971"/>
                </a:solidFill>
                <a:latin typeface="IRANSans"/>
                <a:cs typeface="B Nazanin" panose="00000400000000000000" pitchFamily="2" charset="-78"/>
              </a:rPr>
              <a:t>مثال سهامدار شرکت یک دارای 3 سهامدار حقوقی است باید لایه های سهامداری تمام این 3 شرکت نیز بیان شود و اگر آن شرکتها هم سهامدار حقوقی دارند نیزباید بیان شود</a:t>
            </a:r>
            <a:endParaRPr lang="fa-IR" dirty="0">
              <a:solidFill>
                <a:srgbClr val="532971"/>
              </a:solidFill>
              <a:cs typeface="B Nazanin" panose="00000400000000000000" pitchFamily="2" charset="-78"/>
            </a:endParaRPr>
          </a:p>
        </p:txBody>
      </p:sp>
    </p:spTree>
    <p:extLst>
      <p:ext uri="{BB962C8B-B14F-4D97-AF65-F5344CB8AC3E}">
        <p14:creationId xmlns:p14="http://schemas.microsoft.com/office/powerpoint/2010/main" val="1112442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15969</TotalTime>
  <Words>1468</Words>
  <Application>Microsoft Office PowerPoint</Application>
  <PresentationFormat>Widescreen</PresentationFormat>
  <Paragraphs>407</Paragraphs>
  <Slides>29</Slides>
  <Notes>16</Notes>
  <HiddenSlides>0</HiddenSlides>
  <MMClips>0</MMClips>
  <ScaleCrop>false</ScaleCrop>
  <HeadingPairs>
    <vt:vector size="6" baseType="variant">
      <vt:variant>
        <vt:lpstr>Fonts Used</vt:lpstr>
      </vt:variant>
      <vt:variant>
        <vt:i4>14</vt:i4>
      </vt:variant>
      <vt:variant>
        <vt:lpstr>Theme</vt:lpstr>
      </vt:variant>
      <vt:variant>
        <vt:i4>4</vt:i4>
      </vt:variant>
      <vt:variant>
        <vt:lpstr>Slide Titles</vt:lpstr>
      </vt:variant>
      <vt:variant>
        <vt:i4>29</vt:i4>
      </vt:variant>
    </vt:vector>
  </HeadingPairs>
  <TitlesOfParts>
    <vt:vector size="47" baseType="lpstr">
      <vt:lpstr>Arial</vt:lpstr>
      <vt:lpstr>B Mitra</vt:lpstr>
      <vt:lpstr>B Nazanin</vt:lpstr>
      <vt:lpstr>B Titr</vt:lpstr>
      <vt:lpstr>B Zar</vt:lpstr>
      <vt:lpstr>Calibri</vt:lpstr>
      <vt:lpstr>Calibri Light</vt:lpstr>
      <vt:lpstr>Courier New</vt:lpstr>
      <vt:lpstr>IranNastaliq</vt:lpstr>
      <vt:lpstr>IRANSans</vt:lpstr>
      <vt:lpstr>Nazanin</vt:lpstr>
      <vt:lpstr>Tahoma</vt:lpstr>
      <vt:lpstr>Times New Roman</vt:lpstr>
      <vt:lpstr>Wingdings</vt:lpstr>
      <vt:lpstr>3_Custom Design</vt:lpstr>
      <vt:lpstr>Custom Design</vt:lpstr>
      <vt:lpstr>1_Custom Design</vt:lpstr>
      <vt:lpstr>2_Custom Design</vt:lpstr>
      <vt:lpstr>بررسی  مجوز تاسیس صندوق پژوهش و فناوری غیر دولتی ........</vt:lpstr>
      <vt:lpstr>چرا تاسیس این صندوق لازم و مهم است؟  </vt:lpstr>
      <vt:lpstr>ظرفیت های موجود در حوزه ......</vt:lpstr>
      <vt:lpstr>ظرفیت های موجود در حوزه ......</vt:lpstr>
      <vt:lpstr>بازیگران اصلی دولتی و غیردولتی حوزه ......</vt:lpstr>
      <vt:lpstr>PowerPoint Presentation</vt:lpstr>
      <vt:lpstr>لایه اول سهامداران؛ (بخش دولتی)  </vt:lpstr>
      <vt:lpstr>لایه اول سهامداران؛ درصورت وجود پارک علم و فناوری مرکز رشد و دانشگاه و پژوهشگاه این قسمت تکمیل شود</vt:lpstr>
      <vt:lpstr>لایه های سهامداران بخش خصوصی</vt:lpstr>
      <vt:lpstr>لایه اول سهامداران؛ شرکت 1 .......</vt:lpstr>
      <vt:lpstr>لایه اول سهامداران؛ درصورت دانش بنیان بودن این قسمت تکمیل گردد .</vt:lpstr>
      <vt:lpstr>لایه دوم سهامداران :شرکت A</vt:lpstr>
      <vt:lpstr>PowerPoint Presentation</vt:lpstr>
      <vt:lpstr>لایه دوم سهامداران :شرکت C</vt:lpstr>
      <vt:lpstr>لایه سوم سهامداران؛شرکت شرکت AA  درصورت وجود شخص حقوقی در لایه سوم این لایه تکمیل گردد .....</vt:lpstr>
      <vt:lpstr>لایه سوم سهامداران؛شرکت شرکت AB  درصورت وجود شخص حقوقی در لایه سوم این لایه تکمیل گردد .....</vt:lpstr>
      <vt:lpstr>لایه دوم سهامداران؛ شرکت 2 .......</vt:lpstr>
      <vt:lpstr>لایه دوم سهامداران؛ درصورت دانش بنیان بودن این قسمت تکمیل گردد .</vt:lpstr>
      <vt:lpstr>لایه دوم سهامداران؛ شرکت 3 .......</vt:lpstr>
      <vt:lpstr>لایه دوم سهامداران؛ درصورت دانش بنیان بودن این قسمت تکمیل گردد .</vt:lpstr>
      <vt:lpstr>چشم انداز و مأموریت</vt:lpstr>
      <vt:lpstr>مدل کسب و کار صندوق</vt:lpstr>
      <vt:lpstr>مدل کسب و کار صندوق؛ گستره موضوعی</vt:lpstr>
      <vt:lpstr>گستره موضوعی صندوق ( درصورت صندوق تخصصی این قسمت تکمیل شود)</vt:lpstr>
      <vt:lpstr>مدل کسب و کار؛ وضعیت دانشگاه‌ها و مراکز آموزشی، پژوهشی و فناوری در استان.... و یا در حوزه .....</vt:lpstr>
      <vt:lpstr>PowerPoint Presentation</vt:lpstr>
      <vt:lpstr>شبکه ارتباطی موثر صندوق</vt:lpstr>
      <vt:lpstr>اعضای هیأت مدیره صندوق</vt:lpstr>
      <vt:lpstr>پیشنهاد دبیرخانه</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صندوقهای پژوهش و فناوری</dc:title>
  <dc:creator>mahmoud ghassaa</dc:creator>
  <cp:lastModifiedBy>Amir Hesam Behrooz</cp:lastModifiedBy>
  <cp:revision>1832</cp:revision>
  <cp:lastPrinted>2020-10-18T14:43:57Z</cp:lastPrinted>
  <dcterms:created xsi:type="dcterms:W3CDTF">2015-11-19T15:47:45Z</dcterms:created>
  <dcterms:modified xsi:type="dcterms:W3CDTF">2021-01-06T05:38:13Z</dcterms:modified>
</cp:coreProperties>
</file>