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45"/>
  </p:notesMasterIdLst>
  <p:handoutMasterIdLst>
    <p:handoutMasterId r:id="rId46"/>
  </p:handoutMasterIdLst>
  <p:sldIdLst>
    <p:sldId id="257" r:id="rId5"/>
    <p:sldId id="259" r:id="rId6"/>
    <p:sldId id="268" r:id="rId7"/>
    <p:sldId id="260" r:id="rId8"/>
    <p:sldId id="261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86" r:id="rId17"/>
    <p:sldId id="278" r:id="rId18"/>
    <p:sldId id="287" r:id="rId19"/>
    <p:sldId id="288" r:id="rId20"/>
    <p:sldId id="289" r:id="rId21"/>
    <p:sldId id="290" r:id="rId22"/>
    <p:sldId id="292" r:id="rId23"/>
    <p:sldId id="293" r:id="rId24"/>
    <p:sldId id="294" r:id="rId25"/>
    <p:sldId id="262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5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D5A86-0256-4FFD-A3F4-B4F8370E50C2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7BA-E01C-45D5-A8CC-987E88F9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2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FA1D7-0BB8-4916-8CC1-6C0B70DD3512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A17D-C1D2-4532-A5F3-08E605E8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6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>
                <a:solidFill>
                  <a:prstClr val="black"/>
                </a:solidFill>
              </a:rPr>
              <a:pPr/>
              <a:t>40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594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594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100000" l="0" r="100000">
                        <a14:foregroundMark x1="16364" y1="25455" x2="16364" y2="25455"/>
                        <a14:foregroundMark x1="47273" y1="9091" x2="47273" y2="9091"/>
                        <a14:foregroundMark x1="61818" y1="27273" x2="61818" y2="27273"/>
                        <a14:backgroundMark x1="9091" y1="5455" x2="9091" y2="5455"/>
                        <a14:backgroundMark x1="18182" y1="10909" x2="18182" y2="10909"/>
                        <a14:backgroundMark x1="89091" y1="9091" x2="89091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3" y="6596062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380108" y="6550025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www.boomerangtt.com</a:t>
            </a:r>
            <a:endParaRPr lang="fa-IR" sz="1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31879" y="6550025"/>
            <a:ext cx="1368425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prstClr val="white"/>
                </a:solidFill>
              </a:rPr>
              <a:t>Boomerangtt.co</a:t>
            </a:r>
            <a:endParaRPr lang="fa-IR" kern="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339438" y="6526807"/>
            <a:ext cx="1511300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prstClr val="white"/>
                </a:solidFill>
              </a:rPr>
              <a:t> </a:t>
            </a:r>
            <a:r>
              <a:rPr lang="en-US" kern="0" dirty="0" err="1" smtClean="0">
                <a:solidFill>
                  <a:prstClr val="white"/>
                </a:solidFill>
              </a:rPr>
              <a:t>Boomerangtt</a:t>
            </a:r>
            <a:endParaRPr lang="fa-IR" kern="0" dirty="0">
              <a:solidFill>
                <a:prstClr val="white"/>
              </a:solidFill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9" y="6591300"/>
            <a:ext cx="2286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30" name="Picture 6" descr="Image result for logo telegram 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04" y="6541690"/>
            <a:ext cx="278210" cy="27821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19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594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100000" l="0" r="100000">
                        <a14:foregroundMark x1="16364" y1="25455" x2="16364" y2="25455"/>
                        <a14:foregroundMark x1="47273" y1="9091" x2="47273" y2="9091"/>
                        <a14:foregroundMark x1="61818" y1="27273" x2="61818" y2="27273"/>
                        <a14:backgroundMark x1="9091" y1="5455" x2="9091" y2="5455"/>
                        <a14:backgroundMark x1="18182" y1="10909" x2="18182" y2="10909"/>
                        <a14:backgroundMark x1="89091" y1="9091" x2="89091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3" y="6596062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380108" y="6550025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www.boomerangtt.com</a:t>
            </a:r>
            <a:endParaRPr lang="fa-IR" sz="1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31879" y="6550025"/>
            <a:ext cx="1368425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prstClr val="white"/>
                </a:solidFill>
              </a:rPr>
              <a:t>Boomerangtt.co</a:t>
            </a:r>
            <a:endParaRPr lang="fa-IR" kern="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339438" y="6526807"/>
            <a:ext cx="1511300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prstClr val="white"/>
                </a:solidFill>
              </a:rPr>
              <a:t> </a:t>
            </a:r>
            <a:r>
              <a:rPr lang="en-US" kern="0" dirty="0" err="1" smtClean="0">
                <a:solidFill>
                  <a:prstClr val="white"/>
                </a:solidFill>
              </a:rPr>
              <a:t>Boomerangtt</a:t>
            </a:r>
            <a:endParaRPr lang="fa-IR" kern="0" dirty="0">
              <a:solidFill>
                <a:prstClr val="white"/>
              </a:solidFill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9" y="6591300"/>
            <a:ext cx="2286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30" name="Picture 6" descr="Image result for logo telegram 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04" y="6541690"/>
            <a:ext cx="278210" cy="27821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777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fa-IR" sz="1200" kern="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2" y="6326344"/>
            <a:ext cx="8570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 rtl="1">
              <a:defRPr/>
            </a:pP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lang="fa-IR" b="1" kern="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43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D8DCB5D-738C-4ADD-8F45-E88E187BF5D3}"/>
              </a:ext>
            </a:extLst>
          </p:cNvPr>
          <p:cNvGrpSpPr/>
          <p:nvPr userDrawn="1"/>
        </p:nvGrpSpPr>
        <p:grpSpPr>
          <a:xfrm>
            <a:off x="-2030413" y="6221795"/>
            <a:ext cx="10183813" cy="655859"/>
            <a:chOff x="-898525" y="6006936"/>
            <a:chExt cx="10183813" cy="655859"/>
          </a:xfrm>
        </p:grpSpPr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fa-IR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AE9948-B2EF-4F45-85EA-1B5C40D7578C}"/>
                </a:ext>
              </a:extLst>
            </p:cNvPr>
            <p:cNvSpPr txBox="1"/>
            <p:nvPr userDrawn="1"/>
          </p:nvSpPr>
          <p:spPr>
            <a:xfrm>
              <a:off x="1448880" y="6073255"/>
              <a:ext cx="69687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 rtl="1">
                <a:defRPr/>
              </a:pP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نام و نام خانوادگی و شماره نیاز مربوطه، درخواست خود را در قسمت چت اعلام نمایید. (مثال: رضا احمدی-نیاز شماره 05)</a:t>
              </a:r>
              <a:endParaRPr lang="fa-IR" b="1" kern="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9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8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/>
                </a:solidFill>
              </a:rPr>
              <a:pPr/>
              <a:t>2020-07-14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209" y="6351583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46" y="6408732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="" xmlns:a16="http://schemas.microsoft.com/office/drawing/2014/main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20" y="659297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8"/>
          <p:cNvSpPr txBox="1">
            <a:spLocks noChangeArrowheads="1"/>
          </p:cNvSpPr>
          <p:nvPr userDrawn="1"/>
        </p:nvSpPr>
        <p:spPr bwMode="auto">
          <a:xfrm>
            <a:off x="3057345" y="6546940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www.boomerangtt.com</a:t>
            </a:r>
            <a:endParaRPr lang="fa-IR" sz="1400" dirty="0" smtClean="0">
              <a:solidFill>
                <a:srgbClr val="32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62354" y="6537415"/>
            <a:ext cx="1368425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Boomerangtt.co</a:t>
            </a:r>
            <a:endParaRPr kumimoji="0" lang="fa-IR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59037" y="6537415"/>
            <a:ext cx="1511300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Boomerangtt</a:t>
            </a:r>
            <a:endParaRPr kumimoji="0" lang="fa-IR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4" y="657869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12" y="6578690"/>
            <a:ext cx="2428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022" y="6380112"/>
            <a:ext cx="440071" cy="427178"/>
          </a:xfrm>
          <a:prstGeom prst="rect">
            <a:avLst/>
          </a:prstGeom>
        </p:spPr>
      </p:pic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199426" y="6326344"/>
            <a:ext cx="8371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6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461" y="6351583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8" y="6408732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20" y="659297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8"/>
          <p:cNvSpPr txBox="1">
            <a:spLocks noChangeArrowheads="1"/>
          </p:cNvSpPr>
          <p:nvPr userDrawn="1"/>
        </p:nvSpPr>
        <p:spPr bwMode="auto">
          <a:xfrm>
            <a:off x="3057345" y="6546940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www.boomerangtt.com</a:t>
            </a:r>
            <a:endParaRPr lang="fa-IR" sz="1400" dirty="0" smtClean="0">
              <a:solidFill>
                <a:srgbClr val="32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62354" y="6537415"/>
            <a:ext cx="1368425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323232"/>
                </a:solidFill>
              </a:rPr>
              <a:t>Boomerangtt.co</a:t>
            </a:r>
            <a:endParaRPr lang="fa-IR" kern="0" dirty="0">
              <a:solidFill>
                <a:srgbClr val="323232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59037" y="6537415"/>
            <a:ext cx="1511300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323232"/>
                </a:solidFill>
              </a:rPr>
              <a:t>@</a:t>
            </a:r>
            <a:r>
              <a:rPr lang="en-US" kern="0" dirty="0" err="1" smtClean="0">
                <a:solidFill>
                  <a:srgbClr val="323232"/>
                </a:solidFill>
              </a:rPr>
              <a:t>Boomerangtt</a:t>
            </a:r>
            <a:endParaRPr lang="fa-IR" kern="0" dirty="0">
              <a:solidFill>
                <a:srgbClr val="323232"/>
              </a:solidFill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4" y="657869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12" y="6578690"/>
            <a:ext cx="2428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607" y="6374696"/>
            <a:ext cx="449738" cy="436562"/>
          </a:xfrm>
          <a:prstGeom prst="rect">
            <a:avLst/>
          </a:prstGeom>
        </p:spPr>
      </p:pic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199426" y="6326344"/>
            <a:ext cx="8371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772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202" y="6351583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39" y="6408732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="" xmlns:a16="http://schemas.microsoft.com/office/drawing/2014/main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29" y="6348593"/>
            <a:ext cx="528238" cy="512762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20" y="659297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8"/>
          <p:cNvSpPr txBox="1">
            <a:spLocks noChangeArrowheads="1"/>
          </p:cNvSpPr>
          <p:nvPr userDrawn="1"/>
        </p:nvSpPr>
        <p:spPr bwMode="auto">
          <a:xfrm>
            <a:off x="3057345" y="6546940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www.boomerangtt.com</a:t>
            </a:r>
            <a:endParaRPr lang="fa-IR" sz="1400" dirty="0" smtClean="0">
              <a:solidFill>
                <a:srgbClr val="32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62354" y="6537415"/>
            <a:ext cx="1368425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323232"/>
                </a:solidFill>
              </a:rPr>
              <a:t>Boomerangtt.co</a:t>
            </a:r>
            <a:endParaRPr lang="fa-IR" kern="0" dirty="0">
              <a:solidFill>
                <a:srgbClr val="323232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59037" y="6537415"/>
            <a:ext cx="1511300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323232"/>
                </a:solidFill>
              </a:rPr>
              <a:t>@</a:t>
            </a:r>
            <a:r>
              <a:rPr lang="en-US" kern="0" dirty="0" err="1" smtClean="0">
                <a:solidFill>
                  <a:srgbClr val="323232"/>
                </a:solidFill>
              </a:rPr>
              <a:t>Boomerangtt</a:t>
            </a:r>
            <a:endParaRPr lang="fa-IR" kern="0" dirty="0">
              <a:solidFill>
                <a:srgbClr val="323232"/>
              </a:solidFill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4" y="657869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12" y="6578690"/>
            <a:ext cx="2428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199426" y="6326344"/>
            <a:ext cx="8371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661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46" y="6381748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="" xmlns:a16="http://schemas.microsoft.com/office/drawing/2014/main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54" y="6332980"/>
            <a:ext cx="802698" cy="5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4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.png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4.wdp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12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4.wdp"/><Relationship Id="rId10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4.wdp"/><Relationship Id="rId10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jpg"/><Relationship Id="rId5" Type="http://schemas.openxmlformats.org/officeDocument/2006/relationships/image" Target="../media/image43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microsoft.com/office/2007/relationships/hdphoto" Target="../media/hdphoto9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-207" b="422"/>
          <a:stretch/>
        </p:blipFill>
        <p:spPr>
          <a:xfrm flipH="1">
            <a:off x="-144379" y="-26126"/>
            <a:ext cx="12336379" cy="6949102"/>
          </a:xfrm>
          <a:prstGeom prst="rect">
            <a:avLst/>
          </a:prstGeom>
        </p:spPr>
      </p:pic>
      <p:sp>
        <p:nvSpPr>
          <p:cNvPr id="15" name="TextBox 14">
            <a:extLst/>
          </p:cNvPr>
          <p:cNvSpPr txBox="1"/>
          <p:nvPr/>
        </p:nvSpPr>
        <p:spPr>
          <a:xfrm>
            <a:off x="4181703" y="58186"/>
            <a:ext cx="7756414" cy="1785104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ارائه نیازهای فناورانه صنعت </a:t>
            </a:r>
            <a:r>
              <a:rPr lang="fa-IR" sz="4400" b="1" dirty="0" smtClean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برق </a:t>
            </a:r>
            <a:r>
              <a:rPr lang="fa-IR" sz="3200" b="1" dirty="0" smtClean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(پژوهشگاه نیرو- مرکز توسعه فناوری خورو برقی)</a:t>
            </a:r>
            <a:endParaRPr lang="ko-KR" altLang="en-US" sz="3200" b="1" dirty="0">
              <a:ln w="12700" cmpd="sng">
                <a:solidFill>
                  <a:srgbClr val="954F72"/>
                </a:solidFill>
                <a:prstDash val="solid"/>
              </a:ln>
              <a:gradFill>
                <a:gsLst>
                  <a:gs pos="0">
                    <a:srgbClr val="954F72"/>
                  </a:gs>
                  <a:gs pos="4000">
                    <a:srgbClr val="954F72">
                      <a:lumMod val="60000"/>
                      <a:lumOff val="40000"/>
                    </a:srgbClr>
                  </a:gs>
                  <a:gs pos="87000">
                    <a:srgbClr val="954F72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00" l="10000" r="90000">
                        <a14:foregroundMark x1="32625" y1="63833" x2="32625" y2="80833"/>
                        <a14:foregroundMark x1="32500" y1="82167" x2="47000" y2="82333"/>
                        <a14:foregroundMark x1="34000" y1="83500" x2="31500" y2="83000"/>
                        <a14:foregroundMark x1="44750" y1="33833" x2="53625" y2="33833"/>
                        <a14:foregroundMark x1="54000" y1="57500" x2="44000" y2="57167"/>
                        <a14:foregroundMark x1="46750" y1="58667" x2="43875" y2="59000"/>
                        <a14:foregroundMark x1="81500" y1="96000" x2="815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16381" r="33095" b="15048"/>
          <a:stretch/>
        </p:blipFill>
        <p:spPr>
          <a:xfrm>
            <a:off x="6165669" y="2592664"/>
            <a:ext cx="1567541" cy="217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r="37524"/>
          <a:stretch/>
        </p:blipFill>
        <p:spPr>
          <a:xfrm>
            <a:off x="7026925" y="2076839"/>
            <a:ext cx="536469" cy="3164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1021"/>
          <a:stretch/>
        </p:blipFill>
        <p:spPr>
          <a:xfrm>
            <a:off x="6764007" y="2082555"/>
            <a:ext cx="631404" cy="3127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18672" r="43233" b="10851"/>
          <a:stretch/>
        </p:blipFill>
        <p:spPr>
          <a:xfrm>
            <a:off x="6613371" y="2451826"/>
            <a:ext cx="698261" cy="248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00" b="44200" l="25800" r="85000">
                        <a14:foregroundMark x1="27600" y1="36400" x2="27800" y2="41600"/>
                        <a14:foregroundMark x1="27600" y1="43200" x2="30600" y2="42800"/>
                        <a14:foregroundMark x1="39400" y1="34800" x2="37000" y2="35000"/>
                        <a14:foregroundMark x1="45600" y1="37200" x2="45600" y2="37200"/>
                        <a14:foregroundMark x1="55400" y1="37000" x2="55400" y2="37000"/>
                        <a14:foregroundMark x1="78800" y1="40000" x2="788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31871" r="12606" b="54367"/>
          <a:stretch/>
        </p:blipFill>
        <p:spPr>
          <a:xfrm>
            <a:off x="7669042" y="4257435"/>
            <a:ext cx="2057171" cy="44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54781" r="47864" b="35156"/>
          <a:stretch/>
        </p:blipFill>
        <p:spPr>
          <a:xfrm>
            <a:off x="9139238" y="4352925"/>
            <a:ext cx="141657" cy="344023"/>
          </a:xfrm>
          <a:prstGeom prst="ellipse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97366" y="43038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70" y="5329513"/>
            <a:ext cx="3104679" cy="9776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6228A2-6B85-4346-BD95-8D8F674DC6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03" y="3232156"/>
            <a:ext cx="892064" cy="11173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36B82F-83AD-4615-AC31-2339E7643D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04" y="5894745"/>
            <a:ext cx="1281101" cy="6582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04" y="4608026"/>
            <a:ext cx="1059262" cy="10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68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1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2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3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4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5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9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0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1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2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3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4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5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6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5967443" y="2169865"/>
            <a:ext cx="5778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نمایش داده ها بصورت موضعی و از راه دور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2788879" y="553423"/>
            <a:ext cx="58086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قابلیت نصب روی انواع خودرو و باتری در ابعاد و اندازه های مختلف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-217995" y="5119079"/>
            <a:ext cx="4822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ثبت داده ها و پارامترها و نگهداری داده به مدت طولانی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541159" y="2224333"/>
            <a:ext cx="24749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محافظت در برابر اثرات محیطی و الکترومغناطیسی</a:t>
            </a: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7121493" y="4382099"/>
            <a:ext cx="459359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نمایش داده ها بر روی اپلیکیشن موبایل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3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2819379" y="5641872"/>
            <a:ext cx="39076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استفاده از دانش بومی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84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 animBg="1" advAuto="0"/>
      <p:bldP spid="94" grpId="0" animBg="1" advAuto="0"/>
      <p:bldP spid="95" grpId="0" animBg="1" advAuto="0"/>
      <p:bldP spid="96" grpId="0" animBg="1" advAuto="0"/>
      <p:bldP spid="97" grpId="0" animBg="1" advAuto="0"/>
      <p:bldP spid="98" grpId="0" animBg="1" advAuto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46477" y="2769010"/>
            <a:ext cx="561759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0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000" b="1" dirty="0" smtClean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ctr" rtl="1">
              <a:lnSpc>
                <a:spcPct val="2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ساخت آهنربای دائم </a:t>
            </a:r>
            <a:r>
              <a:rPr lang="en-US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PM </a:t>
            </a:r>
            <a:r>
              <a:rPr lang="fa-IR" sz="20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با </a:t>
            </a: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امکانات داخلی کشور به منظور بکارگیری در موتورهای الکتریکی</a:t>
            </a:r>
          </a:p>
        </p:txBody>
      </p:sp>
      <p:sp>
        <p:nvSpPr>
          <p:cNvPr id="3" name="Rectangle 2"/>
          <p:cNvSpPr/>
          <p:nvPr/>
        </p:nvSpPr>
        <p:spPr>
          <a:xfrm>
            <a:off x="7004679" y="1828988"/>
            <a:ext cx="1917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آهن‌ربای دائم  </a:t>
            </a:r>
            <a:r>
              <a:rPr lang="en-US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PM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t="1" r="10115" b="-5094"/>
          <a:stretch/>
        </p:blipFill>
        <p:spPr>
          <a:xfrm>
            <a:off x="909072" y="1867871"/>
            <a:ext cx="3986785" cy="33346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56233C0-BFB2-4ECF-BAEB-6328A24822C8}"/>
              </a:ext>
            </a:extLst>
          </p:cNvPr>
          <p:cNvSpPr txBox="1"/>
          <p:nvPr/>
        </p:nvSpPr>
        <p:spPr bwMode="auto">
          <a:xfrm>
            <a:off x="10245276" y="1075803"/>
            <a:ext cx="659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36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74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40" grpId="0"/>
      <p:bldP spid="21" grpId="0"/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0" y="1890020"/>
            <a:ext cx="2449386" cy="549275"/>
            <a:chOff x="6350000" y="1825625"/>
            <a:chExt cx="2449386" cy="549275"/>
          </a:xfrm>
        </p:grpSpPr>
        <p:grpSp>
          <p:nvGrpSpPr>
            <p:cNvPr id="2" name="Group 1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2" name="Freeform 108">
              <a:extLst>
                <a:ext uri="{FF2B5EF4-FFF2-40B4-BE49-F238E27FC236}">
                  <a16:creationId xmlns=""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0011" y="4641159"/>
            <a:ext cx="2189163" cy="549275"/>
            <a:chOff x="5920011" y="4576764"/>
            <a:chExt cx="2189163" cy="549275"/>
          </a:xfrm>
        </p:grpSpPr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4" name="Oval 25">
              <a:extLst>
                <a:ext uri="{FF2B5EF4-FFF2-40B4-BE49-F238E27FC236}">
                  <a16:creationId xmlns=""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726758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=""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827441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="" xmlns:a16="http://schemas.microsoft.com/office/drawing/2014/main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411386" y="1896990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دانش پایه است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846931" y="3700584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امکانپذیری ساخت در کشور</a:t>
            </a: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369258" y="4687167"/>
            <a:ext cx="54467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وابستگی موتورهای الکتریکی به واردات آهنربا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122534" y="2854793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2698B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وجود منابع غنی سنگ آهن و عناصر معدنی در کشور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473825" y="5497513"/>
            <a:ext cx="2352675" cy="549275"/>
            <a:chOff x="6473825" y="5497513"/>
            <a:chExt cx="2352675" cy="549275"/>
          </a:xfrm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476F4CD0-08EC-4375-826C-A9E7EA1B4C50}"/>
                </a:ext>
              </a:extLst>
            </p:cNvPr>
            <p:cNvSpPr/>
            <p:nvPr/>
          </p:nvSpPr>
          <p:spPr>
            <a:xfrm flipH="1">
              <a:off x="6473825" y="5497513"/>
              <a:ext cx="549275" cy="549275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4331C00F-62C0-4B7A-B4A2-51E59FC7DBFF}"/>
                </a:ext>
              </a:extLst>
            </p:cNvPr>
            <p:cNvSpPr/>
            <p:nvPr/>
          </p:nvSpPr>
          <p:spPr>
            <a:xfrm flipH="1">
              <a:off x="8610600" y="5640388"/>
              <a:ext cx="215900" cy="215900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9D0D08D4-C9F6-43C9-A062-3C4424A925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100" y="5748338"/>
              <a:ext cx="107950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42" name="Oval 50">
              <a:extLst>
                <a:ext uri="{FF2B5EF4-FFF2-40B4-BE49-F238E27FC236}">
                  <a16:creationId xmlns="" xmlns:a16="http://schemas.microsoft.com/office/drawing/2014/main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4475" y="5599113"/>
              <a:ext cx="322263" cy="365125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وجود انحصار در تهیه و قیمت بالای آهنربا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4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1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وجود زیرساخت فرآوری مواد اولیه در انواع آهنربا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0468" y="3701600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دسترسی به مواد اولیه ساخت مناسب 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751527" y="2940192"/>
            <a:ext cx="886537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وجود ساختار یکپارچه پژوهش در خصوص آهنربا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823202" y="4684555"/>
            <a:ext cx="876857" cy="769616"/>
            <a:chOff x="10812471" y="3746546"/>
            <a:chExt cx="876857" cy="769616"/>
          </a:xfrm>
        </p:grpSpPr>
        <p:sp>
          <p:nvSpPr>
            <p:cNvPr id="23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4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239989" y="4794157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نیاز به کارخانجات مناسب برای ساخت آهنربا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97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68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1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2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3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4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5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9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0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1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2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3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4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5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6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5720939" y="2317071"/>
            <a:ext cx="42738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دوام در شرایط سخت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3594696" y="5720206"/>
            <a:ext cx="27147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سبک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-1083280" y="4362863"/>
            <a:ext cx="4822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حجم کم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2235200" y="604672"/>
            <a:ext cx="6032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قابلیت شکل پذیری و شکل دهی در اشکال و ابعاد مختلف</a:t>
            </a: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6013450" y="4274070"/>
            <a:ext cx="47764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چگالی میدان مغناطیسی بالا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-2853367" y="2318768"/>
            <a:ext cx="6032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طول عمر بالا</a:t>
            </a:r>
          </a:p>
        </p:txBody>
      </p:sp>
      <p:sp>
        <p:nvSpPr>
          <p:cNvPr id="94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80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 advAuto="0"/>
      <p:bldP spid="95" grpId="0" animBg="1" advAuto="0"/>
      <p:bldP spid="96" grpId="0" animBg="1" advAuto="0"/>
      <p:bldP spid="97" grpId="0" animBg="1" advAuto="0"/>
      <p:bldP spid="98" grpId="0" animBg="1" advAuto="0"/>
      <p:bldP spid="99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46477" y="2769010"/>
            <a:ext cx="561759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400" b="1" dirty="0" smtClean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ctr" rtl="1">
              <a:lnSpc>
                <a:spcPct val="2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بومی‌سازی سلول باتری لیتیوم یون </a:t>
            </a:r>
            <a:r>
              <a:rPr lang="fa-IR" sz="20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یا باتری های جدیدتر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1125" y="1828988"/>
            <a:ext cx="4004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بومی سازی باتری و اجزا آن (انواع باتری)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66" r="40932" b="48267"/>
          <a:stretch/>
        </p:blipFill>
        <p:spPr>
          <a:xfrm>
            <a:off x="742875" y="2068479"/>
            <a:ext cx="3993106" cy="29334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56233C0-BFB2-4ECF-BAEB-6328A24822C8}"/>
              </a:ext>
            </a:extLst>
          </p:cNvPr>
          <p:cNvSpPr txBox="1"/>
          <p:nvPr/>
        </p:nvSpPr>
        <p:spPr bwMode="auto">
          <a:xfrm>
            <a:off x="10245276" y="1075803"/>
            <a:ext cx="659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37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08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40" grpId="0"/>
      <p:bldP spid="21" grpId="0"/>
      <p:bldP spid="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0" y="1890020"/>
            <a:ext cx="2449386" cy="549275"/>
            <a:chOff x="6350000" y="1825625"/>
            <a:chExt cx="2449386" cy="549275"/>
          </a:xfrm>
        </p:grpSpPr>
        <p:grpSp>
          <p:nvGrpSpPr>
            <p:cNvPr id="2" name="Group 1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2" name="Freeform 108">
              <a:extLst>
                <a:ext uri="{FF2B5EF4-FFF2-40B4-BE49-F238E27FC236}">
                  <a16:creationId xmlns=""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0011" y="4641159"/>
            <a:ext cx="2189163" cy="549275"/>
            <a:chOff x="5920011" y="4576764"/>
            <a:chExt cx="2189163" cy="549275"/>
          </a:xfrm>
        </p:grpSpPr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4" name="Oval 25">
              <a:extLst>
                <a:ext uri="{FF2B5EF4-FFF2-40B4-BE49-F238E27FC236}">
                  <a16:creationId xmlns=""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726758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=""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827441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="" xmlns:a16="http://schemas.microsoft.com/office/drawing/2014/main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411386" y="1896990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دانش پایه است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-1" y="3735970"/>
            <a:ext cx="53633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توسعه خودرو برقی در گرو باتری و قیمت تمام شده آن است</a:t>
            </a: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369258" y="4687167"/>
            <a:ext cx="54467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وجود نیروی انسانی کارآمد و متخصص در کشور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2962139" y="2854793"/>
            <a:ext cx="28824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2698B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نیاز فراوان به باتری در کشور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473825" y="5497513"/>
            <a:ext cx="2352675" cy="549275"/>
            <a:chOff x="6473825" y="5497513"/>
            <a:chExt cx="2352675" cy="549275"/>
          </a:xfrm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476F4CD0-08EC-4375-826C-A9E7EA1B4C50}"/>
                </a:ext>
              </a:extLst>
            </p:cNvPr>
            <p:cNvSpPr/>
            <p:nvPr/>
          </p:nvSpPr>
          <p:spPr>
            <a:xfrm flipH="1">
              <a:off x="6473825" y="5497513"/>
              <a:ext cx="549275" cy="549275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4331C00F-62C0-4B7A-B4A2-51E59FC7DBFF}"/>
                </a:ext>
              </a:extLst>
            </p:cNvPr>
            <p:cNvSpPr/>
            <p:nvPr/>
          </p:nvSpPr>
          <p:spPr>
            <a:xfrm flipH="1">
              <a:off x="8610600" y="5640388"/>
              <a:ext cx="215900" cy="215900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9D0D08D4-C9F6-43C9-A062-3C4424A925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100" y="5748338"/>
              <a:ext cx="107950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42" name="Oval 50">
              <a:extLst>
                <a:ext uri="{FF2B5EF4-FFF2-40B4-BE49-F238E27FC236}">
                  <a16:creationId xmlns="" xmlns:a16="http://schemas.microsoft.com/office/drawing/2014/main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4475" y="5599113"/>
              <a:ext cx="322263" cy="365125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زنجیره تامین و ایجاد اشتغال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41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1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وجود زیرساخت مناسب جهت فراوری مواد معدنی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069724" y="3854946"/>
            <a:ext cx="65471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تهیه مواد اولیه مناسب با همکاری سایر ارگان ها (خصوصا ستاد نانو)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751527" y="2940192"/>
            <a:ext cx="886537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شناسایی و بهره برداری از معادن لازم برای استخراج اولیه در کشور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823202" y="4684555"/>
            <a:ext cx="876857" cy="769616"/>
            <a:chOff x="10812471" y="3746546"/>
            <a:chExt cx="876857" cy="769616"/>
          </a:xfrm>
        </p:grpSpPr>
        <p:sp>
          <p:nvSpPr>
            <p:cNvPr id="23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4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443211" y="4794157"/>
            <a:ext cx="63132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وجود زیرساخت های مربوط به تولید نمونه و پروتوتایپینگ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0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40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1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2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3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4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5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7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8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9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2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4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5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6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7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8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9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60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6016713" y="2316377"/>
            <a:ext cx="36520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چگالی توان بالا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3486757" y="5745246"/>
            <a:ext cx="37604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طول عمر و سیکل کاری مناسب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437882" y="4473981"/>
            <a:ext cx="32052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ارزان</a:t>
            </a: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265043" y="2227885"/>
            <a:ext cx="28153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روش تولید قابل دسترس</a:t>
            </a: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6092071" y="4250173"/>
            <a:ext cx="38133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وزن و حجم کم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1300766" y="631621"/>
            <a:ext cx="58207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تاثیرپذیری کم از شرایط محیطی </a:t>
            </a:r>
          </a:p>
        </p:txBody>
      </p:sp>
      <p:sp>
        <p:nvSpPr>
          <p:cNvPr id="101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100" grpId="0"/>
      <p:bldP spid="101" grpId="0" animBg="1" advAuto="0"/>
      <p:bldP spid="102" grpId="0" animBg="1" advAuto="0"/>
      <p:bldP spid="103" grpId="0" animBg="1" advAuto="0"/>
      <p:bldP spid="104" grpId="0" animBg="1" advAuto="0"/>
      <p:bldP spid="105" grpId="0" animBg="1" advAuto="0"/>
      <p:bldP spid="106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46477" y="2769010"/>
            <a:ext cx="5617591" cy="166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400" b="1" dirty="0" smtClean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ctr" rtl="1">
              <a:lnSpc>
                <a:spcPct val="2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طراحی و ساخت ابرخازن به منظور بکارگیری در خودرو برقی</a:t>
            </a:r>
          </a:p>
        </p:txBody>
      </p:sp>
      <p:sp>
        <p:nvSpPr>
          <p:cNvPr id="3" name="Rectangle 2"/>
          <p:cNvSpPr/>
          <p:nvPr/>
        </p:nvSpPr>
        <p:spPr>
          <a:xfrm>
            <a:off x="6927735" y="1828988"/>
            <a:ext cx="2071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بومی سازی ابرخازن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5" y="2011592"/>
            <a:ext cx="3850462" cy="28878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56233C0-BFB2-4ECF-BAEB-6328A24822C8}"/>
              </a:ext>
            </a:extLst>
          </p:cNvPr>
          <p:cNvSpPr txBox="1"/>
          <p:nvPr/>
        </p:nvSpPr>
        <p:spPr bwMode="auto">
          <a:xfrm>
            <a:off x="10245276" y="1075803"/>
            <a:ext cx="659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38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07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40" grpId="0"/>
      <p:bldP spid="21" grpId="0"/>
      <p:bldP spid="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091113" y="261938"/>
            <a:ext cx="6604000" cy="7699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4400" b="1" spc="300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فهرست</a:t>
            </a:r>
            <a:r>
              <a:rPr lang="fa-IR" altLang="ko-KR" sz="4400" b="1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 نیازها</a:t>
            </a:r>
            <a:endParaRPr lang="ko-KR" altLang="en-US" sz="4400" b="1" dirty="0">
              <a:solidFill>
                <a:schemeClr val="accent6"/>
              </a:solidFill>
              <a:latin typeface="+mn-lt"/>
              <a:ea typeface="+mn-ea"/>
              <a:cs typeface="B Mitra" panose="00000400000000000000" pitchFamily="2" charset="-78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163888" y="1698626"/>
            <a:ext cx="8407400" cy="504825"/>
            <a:chOff x="-1453017" y="848625"/>
            <a:chExt cx="8406414" cy="506233"/>
          </a:xfrm>
        </p:grpSpPr>
        <p:sp>
          <p:nvSpPr>
            <p:cNvPr id="40" name="TextBox 39"/>
            <p:cNvSpPr txBox="1"/>
            <p:nvPr/>
          </p:nvSpPr>
          <p:spPr>
            <a:xfrm>
              <a:off x="6662918" y="893199"/>
              <a:ext cx="290479" cy="46165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sz="2400" kern="0" dirty="0">
                <a:solidFill>
                  <a:srgbClr val="5DD5FF"/>
                </a:solidFill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-1453017" y="848625"/>
              <a:ext cx="7741329" cy="399574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marL="342900" indent="-342900" algn="r" rtl="1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  <a:defRPr/>
              </a:pPr>
              <a:r>
                <a:rPr lang="fa-IR" sz="2000" kern="0" dirty="0">
                  <a:solidFill>
                    <a:srgbClr val="5DD5FF"/>
                  </a:solidFill>
                  <a:latin typeface="Calibri"/>
                  <a:cs typeface="B Titr" panose="00000700000000000000" pitchFamily="2" charset="-78"/>
                </a:rPr>
                <a:t>سیستم ضد سرقت در باتری خودرو برقی (دوچرخه و موتور سیکلت برقی)</a:t>
              </a:r>
              <a:endParaRPr lang="fa-IR" sz="2000" kern="0" dirty="0">
                <a:solidFill>
                  <a:srgbClr val="5DD5FF"/>
                </a:solidFill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48" name="TextBox 47"/>
          <p:cNvSpPr txBox="1"/>
          <p:nvPr/>
        </p:nvSpPr>
        <p:spPr bwMode="auto">
          <a:xfrm>
            <a:off x="3163888" y="2413002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92D050"/>
                </a:solidFill>
                <a:latin typeface="Calibri"/>
                <a:ea typeface="+mn-ea"/>
                <a:cs typeface="B Titr" panose="00000700000000000000" pitchFamily="2" charset="-78"/>
              </a:rPr>
              <a:t>سیستم مانیتورینگ طول عمر و کارکرد و سیکل کاری باتری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3163888" y="3127372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7030A0"/>
                </a:solidFill>
                <a:latin typeface="Calibri"/>
                <a:ea typeface="+mn-ea"/>
                <a:cs typeface="B Titr" panose="00000700000000000000" pitchFamily="2" charset="-78"/>
              </a:rPr>
              <a:t>آهن‌ربای دائم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3163888" y="3841753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C00000"/>
                </a:solidFill>
                <a:latin typeface="Calibri"/>
                <a:ea typeface="+mn-ea"/>
                <a:cs typeface="B Titr" panose="00000700000000000000" pitchFamily="2" charset="-78"/>
              </a:rPr>
              <a:t>بومی سازی باتری و اجزا آن (انواع باتری)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3163888" y="4538666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  <a:cs typeface="B Titr" panose="00000700000000000000" pitchFamily="2" charset="-78"/>
              </a:rPr>
              <a:t>بومی سازی ابرخازن </a:t>
            </a:r>
          </a:p>
        </p:txBody>
      </p:sp>
    </p:spTree>
    <p:extLst>
      <p:ext uri="{BB962C8B-B14F-4D97-AF65-F5344CB8AC3E}">
        <p14:creationId xmlns:p14="http://schemas.microsoft.com/office/powerpoint/2010/main" val="16490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0" y="1890020"/>
            <a:ext cx="2449386" cy="549275"/>
            <a:chOff x="6350000" y="1825625"/>
            <a:chExt cx="2449386" cy="549275"/>
          </a:xfrm>
        </p:grpSpPr>
        <p:grpSp>
          <p:nvGrpSpPr>
            <p:cNvPr id="2" name="Group 1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2" name="Freeform 108">
              <a:extLst>
                <a:ext uri="{FF2B5EF4-FFF2-40B4-BE49-F238E27FC236}">
                  <a16:creationId xmlns=""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0011" y="4641159"/>
            <a:ext cx="2189163" cy="549275"/>
            <a:chOff x="5920011" y="4576764"/>
            <a:chExt cx="2189163" cy="549275"/>
          </a:xfrm>
        </p:grpSpPr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4" name="Oval 25">
              <a:extLst>
                <a:ext uri="{FF2B5EF4-FFF2-40B4-BE49-F238E27FC236}">
                  <a16:creationId xmlns=""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726758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=""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827441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="" xmlns:a16="http://schemas.microsoft.com/office/drawing/2014/main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411386" y="1896990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ابرخازن یکی از روشهای توسعه خودرو برقی است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-1" y="3735970"/>
            <a:ext cx="536336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صنایع مختلف کاربرد دارد</a:t>
            </a: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369258" y="4687167"/>
            <a:ext cx="54467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میزان پیمایش خودرو برقی را زیاد می کند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2962139" y="2854793"/>
            <a:ext cx="288243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2698B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صنایع مختلف کاربرد دارد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473825" y="5497513"/>
            <a:ext cx="2352675" cy="549275"/>
            <a:chOff x="6473825" y="5497513"/>
            <a:chExt cx="2352675" cy="549275"/>
          </a:xfrm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476F4CD0-08EC-4375-826C-A9E7EA1B4C50}"/>
                </a:ext>
              </a:extLst>
            </p:cNvPr>
            <p:cNvSpPr/>
            <p:nvPr/>
          </p:nvSpPr>
          <p:spPr>
            <a:xfrm flipH="1">
              <a:off x="6473825" y="5497513"/>
              <a:ext cx="549275" cy="549275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4331C00F-62C0-4B7A-B4A2-51E59FC7DBFF}"/>
                </a:ext>
              </a:extLst>
            </p:cNvPr>
            <p:cNvSpPr/>
            <p:nvPr/>
          </p:nvSpPr>
          <p:spPr>
            <a:xfrm flipH="1">
              <a:off x="8610600" y="5640388"/>
              <a:ext cx="215900" cy="215900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9D0D08D4-C9F6-43C9-A062-3C4424A925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100" y="5748338"/>
              <a:ext cx="107950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42" name="Oval 50">
              <a:extLst>
                <a:ext uri="{FF2B5EF4-FFF2-40B4-BE49-F238E27FC236}">
                  <a16:creationId xmlns="" xmlns:a16="http://schemas.microsoft.com/office/drawing/2014/main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4475" y="5599113"/>
              <a:ext cx="322263" cy="365125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بازیافت انرژی به شدت بهبود می یابد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0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1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نا آشنا بودن کاربرد و تکنولوژی ابرخازن در صنایع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069724" y="3854946"/>
            <a:ext cx="6547182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دسترسی به تجهیزات ساخت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751527" y="2940192"/>
            <a:ext cx="886537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شناخت تکنولوژی ساخت مواد اولیه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57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4" descr="Graphic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4336" y="4979778"/>
            <a:ext cx="5080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Freeform 6"/>
          <p:cNvSpPr/>
          <p:nvPr/>
        </p:nvSpPr>
        <p:spPr>
          <a:xfrm>
            <a:off x="1082372" y="2735331"/>
            <a:ext cx="323849" cy="348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39829">
                <a:srgbClr val="FF3847"/>
              </a:gs>
              <a:gs pos="79865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0" name="Freeform 6"/>
          <p:cNvSpPr/>
          <p:nvPr/>
        </p:nvSpPr>
        <p:spPr>
          <a:xfrm>
            <a:off x="2293264" y="1821769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1" name="Freeform 6"/>
          <p:cNvSpPr/>
          <p:nvPr/>
        </p:nvSpPr>
        <p:spPr>
          <a:xfrm>
            <a:off x="3516957" y="1214715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2" name="Freeform 6"/>
          <p:cNvSpPr/>
          <p:nvPr/>
        </p:nvSpPr>
        <p:spPr>
          <a:xfrm>
            <a:off x="4770496" y="745371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3" name="Freeform 6"/>
          <p:cNvSpPr/>
          <p:nvPr/>
        </p:nvSpPr>
        <p:spPr>
          <a:xfrm>
            <a:off x="5932762" y="49937"/>
            <a:ext cx="323848" cy="348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4" name="Freeform 7"/>
          <p:cNvSpPr/>
          <p:nvPr/>
        </p:nvSpPr>
        <p:spPr>
          <a:xfrm>
            <a:off x="1244394" y="2736111"/>
            <a:ext cx="1131794" cy="344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35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2558648" y="1060025"/>
            <a:ext cx="116884" cy="210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3700193" y="452971"/>
            <a:ext cx="116883" cy="210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4953732" y="-16373"/>
            <a:ext cx="116883" cy="210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6115997" y="-711807"/>
            <a:ext cx="116883" cy="210393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Freeform 7"/>
          <p:cNvSpPr/>
          <p:nvPr/>
        </p:nvSpPr>
        <p:spPr>
          <a:xfrm>
            <a:off x="2455286" y="1822549"/>
            <a:ext cx="1131795" cy="344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0" name="Freeform 7"/>
          <p:cNvSpPr/>
          <p:nvPr/>
        </p:nvSpPr>
        <p:spPr>
          <a:xfrm>
            <a:off x="3678979" y="1215496"/>
            <a:ext cx="1131794" cy="344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195">
                <a:srgbClr val="A852E6"/>
              </a:gs>
              <a:gs pos="36759">
                <a:srgbClr val="863DC8"/>
              </a:gs>
              <a:gs pos="77153">
                <a:srgbClr val="6428AA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1" name="Freeform 7"/>
          <p:cNvSpPr/>
          <p:nvPr/>
        </p:nvSpPr>
        <p:spPr>
          <a:xfrm>
            <a:off x="4932518" y="746151"/>
            <a:ext cx="1131795" cy="344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0">
                <a:srgbClr val="00F2FE"/>
              </a:gs>
              <a:gs pos="36657">
                <a:srgbClr val="28CFFE"/>
              </a:gs>
              <a:gs pos="77153">
                <a:srgbClr val="4FAC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2" name="Freeform 7"/>
          <p:cNvSpPr/>
          <p:nvPr/>
        </p:nvSpPr>
        <p:spPr>
          <a:xfrm>
            <a:off x="6094783" y="50717"/>
            <a:ext cx="1131794" cy="344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0">
                <a:srgbClr val="FFEA03"/>
              </a:gs>
              <a:gs pos="70683">
                <a:srgbClr val="85CE02"/>
              </a:gs>
              <a:gs pos="97580">
                <a:srgbClr val="0CB100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3" name="Shape"/>
          <p:cNvSpPr/>
          <p:nvPr/>
        </p:nvSpPr>
        <p:spPr>
          <a:xfrm>
            <a:off x="3916534" y="3815275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4" name="Shape"/>
          <p:cNvSpPr/>
          <p:nvPr/>
        </p:nvSpPr>
        <p:spPr>
          <a:xfrm>
            <a:off x="2694592" y="4417861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5" name="Shape"/>
          <p:cNvSpPr/>
          <p:nvPr/>
        </p:nvSpPr>
        <p:spPr>
          <a:xfrm>
            <a:off x="1485450" y="5330460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6" name="Shape"/>
          <p:cNvSpPr/>
          <p:nvPr/>
        </p:nvSpPr>
        <p:spPr>
          <a:xfrm>
            <a:off x="5165858" y="3339531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7" name="Shape"/>
          <p:cNvSpPr/>
          <p:nvPr/>
        </p:nvSpPr>
        <p:spPr>
          <a:xfrm>
            <a:off x="6339401" y="2645079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8" name="TextBox 34"/>
          <p:cNvSpPr txBox="1"/>
          <p:nvPr/>
        </p:nvSpPr>
        <p:spPr>
          <a:xfrm>
            <a:off x="1709462" y="5360003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anose="00000400000000000000" pitchFamily="2" charset="-78"/>
                <a:sym typeface="Arial Rounded MT Bold"/>
              </a:rPr>
              <a:t>1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anose="00000400000000000000" pitchFamily="2" charset="-78"/>
              <a:sym typeface="Arial Rounded MT Bold"/>
            </a:endParaRPr>
          </a:p>
        </p:txBody>
      </p:sp>
      <p:sp>
        <p:nvSpPr>
          <p:cNvPr id="49" name="TextBox 34"/>
          <p:cNvSpPr txBox="1"/>
          <p:nvPr/>
        </p:nvSpPr>
        <p:spPr>
          <a:xfrm>
            <a:off x="2965838" y="4396413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anose="00000400000000000000" pitchFamily="2" charset="-78"/>
                <a:sym typeface="Arial Rounded MT Bold"/>
              </a:rPr>
              <a:t>2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anose="00000400000000000000" pitchFamily="2" charset="-78"/>
              <a:sym typeface="Arial Rounded MT Bold"/>
            </a:endParaRPr>
          </a:p>
        </p:txBody>
      </p:sp>
      <p:sp>
        <p:nvSpPr>
          <p:cNvPr id="50" name="TextBox 34"/>
          <p:cNvSpPr txBox="1"/>
          <p:nvPr/>
        </p:nvSpPr>
        <p:spPr>
          <a:xfrm>
            <a:off x="4181150" y="3865059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anose="00000400000000000000" pitchFamily="2" charset="-78"/>
                <a:sym typeface="Arial Rounded MT Bold"/>
              </a:rPr>
              <a:t>3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anose="00000400000000000000" pitchFamily="2" charset="-78"/>
              <a:sym typeface="Arial Rounded MT Bold"/>
            </a:endParaRPr>
          </a:p>
        </p:txBody>
      </p:sp>
      <p:sp>
        <p:nvSpPr>
          <p:cNvPr id="51" name="TextBox 34"/>
          <p:cNvSpPr txBox="1"/>
          <p:nvPr/>
        </p:nvSpPr>
        <p:spPr>
          <a:xfrm>
            <a:off x="5397140" y="3357597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anose="00000400000000000000" pitchFamily="2" charset="-78"/>
                <a:sym typeface="Arial Rounded MT Bold"/>
              </a:rPr>
              <a:t>4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anose="00000400000000000000" pitchFamily="2" charset="-78"/>
              <a:sym typeface="Arial Rounded MT Bold"/>
            </a:endParaRPr>
          </a:p>
        </p:txBody>
      </p:sp>
      <p:sp>
        <p:nvSpPr>
          <p:cNvPr id="52" name="TextBox 34"/>
          <p:cNvSpPr txBox="1"/>
          <p:nvPr/>
        </p:nvSpPr>
        <p:spPr>
          <a:xfrm>
            <a:off x="6587353" y="2673844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anose="00000400000000000000" pitchFamily="2" charset="-78"/>
                <a:sym typeface="Arial Rounded MT Bold"/>
              </a:rPr>
              <a:t>5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anose="00000400000000000000" pitchFamily="2" charset="-78"/>
              <a:sym typeface="Arial Rounded MT Bold"/>
            </a:endParaRPr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6830795" y="793941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2431314" y="5664189"/>
            <a:ext cx="29511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روش تولید دسترس پذیر باشد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4351501" y="4437220"/>
            <a:ext cx="34247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تاثیرپذیری از شرایط محیطی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3758634" y="5064533"/>
            <a:ext cx="19979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هزینه پایین و 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متعادل</a:t>
            </a:r>
            <a:endParaRPr lang="fa-IR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6656271" y="3904384"/>
            <a:ext cx="12819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ظرفیت بالا</a:t>
            </a: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7545127" y="2765458"/>
            <a:ext cx="30689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ولتاژ کاری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عموما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زیر 3 ولت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که اگر بیشتر باشد خیلی بهتر است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41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8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4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dvAuto="0"/>
      <p:bldP spid="29" grpId="0" animBg="1" advAuto="0"/>
      <p:bldP spid="30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2" grpId="0" animBg="1" advAuto="0"/>
      <p:bldP spid="43" grpId="0" animBg="1" advAuto="0"/>
      <p:bldP spid="44" grpId="0" animBg="1" advAuto="0"/>
      <p:bldP spid="45" grpId="0" animBg="1" advAuto="0"/>
      <p:bldP spid="46" grpId="0" animBg="1" advAuto="0"/>
      <p:bldP spid="47" grpId="0" animBg="1" advAuto="0"/>
      <p:bldP spid="48" grpId="0" animBg="1" advAuto="0"/>
      <p:bldP spid="49" grpId="0" animBg="1" advAuto="0"/>
      <p:bldP spid="50" grpId="0" animBg="1" advAuto="0"/>
      <p:bldP spid="51" grpId="0" animBg="1" advAuto="0"/>
      <p:bldP spid="52" grpId="0" animBg="1" advAuto="0"/>
      <p:bldP spid="53" grpId="0"/>
      <p:bldP spid="54" grpId="0"/>
      <p:bldP spid="55" grpId="0"/>
      <p:bldP spid="56" grpId="0"/>
      <p:bldP spid="62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-207" b="422"/>
          <a:stretch/>
        </p:blipFill>
        <p:spPr>
          <a:xfrm flipH="1">
            <a:off x="-144379" y="-26126"/>
            <a:ext cx="12336379" cy="6949102"/>
          </a:xfrm>
          <a:prstGeom prst="rect">
            <a:avLst/>
          </a:prstGeom>
        </p:spPr>
      </p:pic>
      <p:sp>
        <p:nvSpPr>
          <p:cNvPr id="15" name="TextBox 14">
            <a:extLst/>
          </p:cNvPr>
          <p:cNvSpPr txBox="1"/>
          <p:nvPr/>
        </p:nvSpPr>
        <p:spPr>
          <a:xfrm>
            <a:off x="4181703" y="-68772"/>
            <a:ext cx="7756414" cy="203902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ارائه نیازهای فناورانه صنعت </a:t>
            </a:r>
            <a:r>
              <a:rPr lang="fa-IR" sz="4400" b="1" dirty="0" smtClean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برق (پژوهشگاه نیرو)</a:t>
            </a:r>
            <a:endParaRPr lang="ko-KR" altLang="en-US" sz="4400" b="1" dirty="0">
              <a:ln w="12700" cmpd="sng">
                <a:solidFill>
                  <a:srgbClr val="954F72"/>
                </a:solidFill>
                <a:prstDash val="solid"/>
              </a:ln>
              <a:gradFill>
                <a:gsLst>
                  <a:gs pos="0">
                    <a:srgbClr val="954F72"/>
                  </a:gs>
                  <a:gs pos="4000">
                    <a:srgbClr val="954F72">
                      <a:lumMod val="60000"/>
                      <a:lumOff val="40000"/>
                    </a:srgbClr>
                  </a:gs>
                  <a:gs pos="87000">
                    <a:srgbClr val="954F72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00" l="10000" r="90000">
                        <a14:foregroundMark x1="32625" y1="63833" x2="32625" y2="80833"/>
                        <a14:foregroundMark x1="32500" y1="82167" x2="47000" y2="82333"/>
                        <a14:foregroundMark x1="34000" y1="83500" x2="31500" y2="83000"/>
                        <a14:foregroundMark x1="44750" y1="33833" x2="53625" y2="33833"/>
                        <a14:foregroundMark x1="54000" y1="57500" x2="44000" y2="57167"/>
                        <a14:foregroundMark x1="46750" y1="58667" x2="43875" y2="59000"/>
                        <a14:foregroundMark x1="81500" y1="96000" x2="815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16381" r="33095" b="15048"/>
          <a:stretch/>
        </p:blipFill>
        <p:spPr>
          <a:xfrm>
            <a:off x="6165669" y="2592664"/>
            <a:ext cx="1567541" cy="217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r="37524"/>
          <a:stretch/>
        </p:blipFill>
        <p:spPr>
          <a:xfrm>
            <a:off x="7026925" y="2076839"/>
            <a:ext cx="536469" cy="3164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1021"/>
          <a:stretch/>
        </p:blipFill>
        <p:spPr>
          <a:xfrm>
            <a:off x="6764007" y="2082555"/>
            <a:ext cx="631404" cy="3127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18672" r="43233" b="10851"/>
          <a:stretch/>
        </p:blipFill>
        <p:spPr>
          <a:xfrm>
            <a:off x="6613371" y="2451826"/>
            <a:ext cx="698261" cy="248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00" b="44200" l="25800" r="85000">
                        <a14:foregroundMark x1="27600" y1="36400" x2="27800" y2="41600"/>
                        <a14:foregroundMark x1="27600" y1="43200" x2="30600" y2="42800"/>
                        <a14:foregroundMark x1="39400" y1="34800" x2="37000" y2="35000"/>
                        <a14:foregroundMark x1="45600" y1="37200" x2="45600" y2="37200"/>
                        <a14:foregroundMark x1="55400" y1="37000" x2="55400" y2="37000"/>
                        <a14:foregroundMark x1="78800" y1="40000" x2="788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31871" r="12606" b="54367"/>
          <a:stretch/>
        </p:blipFill>
        <p:spPr>
          <a:xfrm>
            <a:off x="7669042" y="4257435"/>
            <a:ext cx="2057171" cy="44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54781" r="47864" b="35156"/>
          <a:stretch/>
        </p:blipFill>
        <p:spPr>
          <a:xfrm>
            <a:off x="9139238" y="4352925"/>
            <a:ext cx="141657" cy="344023"/>
          </a:xfrm>
          <a:prstGeom prst="ellipse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97366" y="43038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36B82F-83AD-4615-AC31-2339E7643D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96" y="5612309"/>
            <a:ext cx="1041078" cy="5349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31" y="4529284"/>
            <a:ext cx="838036" cy="8134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6228A2-6B85-4346-BD95-8D8F674DC6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03" y="3232156"/>
            <a:ext cx="892064" cy="11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1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7"/>
          <a:stretch/>
        </p:blipFill>
        <p:spPr bwMode="auto">
          <a:xfrm>
            <a:off x="2584501" y="4592812"/>
            <a:ext cx="1711685" cy="207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Notched Right Arrow 21"/>
          <p:cNvSpPr/>
          <p:nvPr/>
        </p:nvSpPr>
        <p:spPr bwMode="auto">
          <a:xfrm>
            <a:off x="5215678" y="5210951"/>
            <a:ext cx="2073019" cy="1093304"/>
          </a:xfrm>
          <a:prstGeom prst="notchedRightArrow">
            <a:avLst/>
          </a:prstGeom>
          <a:gradFill flip="none" rotWithShape="1">
            <a:gsLst>
              <a:gs pos="0">
                <a:srgbClr val="4AF85B">
                  <a:shade val="30000"/>
                  <a:satMod val="115000"/>
                </a:srgbClr>
              </a:gs>
              <a:gs pos="50000">
                <a:srgbClr val="4AF85B">
                  <a:shade val="67500"/>
                  <a:satMod val="115000"/>
                </a:srgbClr>
              </a:gs>
              <a:gs pos="100000">
                <a:srgbClr val="4AF85B">
                  <a:shade val="100000"/>
                  <a:satMod val="115000"/>
                </a:srgbClr>
              </a:gs>
            </a:gsLst>
            <a:lin ang="0" scaled="1"/>
            <a:tileRect/>
          </a:gra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5314" tIns="32657" rIns="65314" bIns="32657" numCol="1" rtlCol="1" anchor="t" anchorCtr="0" compatLnSpc="1">
            <a:prstTxWarp prst="textNoShape">
              <a:avLst/>
            </a:prstTxWarp>
          </a:bodyPr>
          <a:lstStyle/>
          <a:p>
            <a:pPr algn="ctr" defTabSz="653156"/>
            <a:endParaRPr lang="fa-IR" sz="1286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74758" y="5095883"/>
            <a:ext cx="40651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حرکت به </a:t>
            </a:r>
            <a:r>
              <a:rPr lang="fa-IR" sz="4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سوی انرژی‌های تجدیدپذیر</a:t>
            </a:r>
            <a:endParaRPr lang="en-US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89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fa-IR" altLang="en-US" dirty="0" smtClean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2000" y="331788"/>
            <a:ext cx="10160000" cy="1143000"/>
          </a:xfrm>
          <a:prstGeom prst="rect">
            <a:avLst/>
          </a:prstGeom>
        </p:spPr>
        <p:txBody>
          <a:bodyPr anchor="ctr"/>
          <a:lstStyle>
            <a:lvl1pPr algn="r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a-IR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B Titr" panose="00000700000000000000" pitchFamily="2" charset="-78"/>
              </a:rPr>
              <a:t>انواع مبدل‌های فتوولتائیک</a:t>
            </a:r>
            <a:endParaRPr lang="fa-IR" sz="2800" b="1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60507" y="4571008"/>
            <a:ext cx="2155825" cy="566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195444" y="4464645"/>
            <a:ext cx="19097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>
              <a:lnSpc>
                <a:spcPct val="200000"/>
              </a:lnSpc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Central Inverters</a:t>
            </a:r>
            <a:endParaRPr lang="fa-IR" altLang="en-US" b="1" dirty="0">
              <a:solidFill>
                <a:prstClr val="black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23" name="Picture 4" descr="https://www07.abb.com/images/librariesprovider117/solar-inverters/uno-dm-12-20-30-tl-plus.png?sfvrsn=e443bc14_1&amp;CropWidth=540&amp;CropHeight=540&amp;Quality=High&amp;CropX=0&amp;CropY=0&amp;Width=540&amp;Height=540&amp;Method=CropToFixedAreaCropToFixedAreaArguments&amp;Key=13145b746b3acef72a3fa6a088d114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21" y="1604009"/>
            <a:ext cx="3018957" cy="301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5006925" y="5126038"/>
            <a:ext cx="2155825" cy="56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5211713" y="5019676"/>
            <a:ext cx="1768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>
              <a:lnSpc>
                <a:spcPct val="200000"/>
              </a:lnSpc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String Inverters</a:t>
            </a:r>
            <a:endParaRPr lang="fa-IR" altLang="en-US" b="1" dirty="0">
              <a:solidFill>
                <a:prstClr val="black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26" name="Picture 6" descr="https://images-na.ssl-images-amazon.com/images/I/41-6BkfAVgL._AC_SX42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63" y="3257738"/>
            <a:ext cx="2582862" cy="219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8937102" y="5606499"/>
            <a:ext cx="2155825" cy="56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9149827" y="5500137"/>
            <a:ext cx="1752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>
              <a:lnSpc>
                <a:spcPct val="200000"/>
              </a:lnSpc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Micro Inverters</a:t>
            </a:r>
            <a:endParaRPr lang="fa-IR" altLang="en-US" b="1">
              <a:solidFill>
                <a:prstClr val="black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30" name="AutoShape 8" descr="Image result for power optimizer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a-IR" altLang="en-US">
              <a:solidFill>
                <a:prstClr val="black"/>
              </a:solidFill>
            </a:endParaRPr>
          </a:p>
        </p:txBody>
      </p:sp>
      <p:sp>
        <p:nvSpPr>
          <p:cNvPr id="31" name="AutoShape 10" descr="Image result for power optimizer"/>
          <p:cNvSpPr>
            <a:spLocks noChangeAspect="1" noChangeArrowheads="1"/>
          </p:cNvSpPr>
          <p:nvPr/>
        </p:nvSpPr>
        <p:spPr bwMode="auto">
          <a:xfrm>
            <a:off x="121237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a-IR" altLang="en-US">
              <a:solidFill>
                <a:prstClr val="black"/>
              </a:solidFill>
            </a:endParaRPr>
          </a:p>
        </p:txBody>
      </p:sp>
      <p:sp>
        <p:nvSpPr>
          <p:cNvPr id="32" name="AutoShape 12" descr="Image result for power optimizer"/>
          <p:cNvSpPr>
            <a:spLocks noChangeAspect="1" noChangeArrowheads="1"/>
          </p:cNvSpPr>
          <p:nvPr/>
        </p:nvSpPr>
        <p:spPr bwMode="auto">
          <a:xfrm>
            <a:off x="122761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a-IR" altLang="en-US">
              <a:solidFill>
                <a:prstClr val="black"/>
              </a:solidFill>
            </a:endParaRPr>
          </a:p>
        </p:txBody>
      </p:sp>
      <p:sp>
        <p:nvSpPr>
          <p:cNvPr id="33" name="AutoShape 14" descr="Image result for power optimizer"/>
          <p:cNvSpPr>
            <a:spLocks noChangeAspect="1" noChangeArrowheads="1"/>
          </p:cNvSpPr>
          <p:nvPr/>
        </p:nvSpPr>
        <p:spPr bwMode="auto">
          <a:xfrm>
            <a:off x="12428538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a-IR" altLang="en-US">
              <a:solidFill>
                <a:prstClr val="black"/>
              </a:solidFill>
            </a:endParaRPr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2" y="267320"/>
            <a:ext cx="3503809" cy="3505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72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444292" cy="6314738"/>
          </a:xfr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444292" y="365125"/>
            <a:ext cx="4747710" cy="4884607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dirty="0">
                <a:solidFill>
                  <a:srgbClr val="7030A0"/>
                </a:solidFill>
                <a:cs typeface="B Titr" panose="00000700000000000000" pitchFamily="2" charset="-78"/>
              </a:rPr>
              <a:t>طراحی و ساخت </a:t>
            </a:r>
            <a:r>
              <a:rPr lang="fa-IR" sz="2800" dirty="0" smtClean="0">
                <a:solidFill>
                  <a:srgbClr val="7030A0"/>
                </a:solidFill>
                <a:cs typeface="B Titr" panose="00000700000000000000" pitchFamily="2" charset="-78"/>
              </a:rPr>
              <a:t>پنل خورشیدی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fa-IR" sz="2800" dirty="0">
                <a:solidFill>
                  <a:srgbClr val="7030A0"/>
                </a:solidFill>
                <a:cs typeface="B Titr" panose="00000700000000000000" pitchFamily="2" charset="-78"/>
              </a:rPr>
              <a:t> با استفاده </a:t>
            </a:r>
            <a:r>
              <a:rPr lang="fa-IR" sz="2800" dirty="0" smtClean="0">
                <a:solidFill>
                  <a:srgbClr val="7030A0"/>
                </a:solidFill>
                <a:cs typeface="B Titr" panose="00000700000000000000" pitchFamily="2" charset="-78"/>
              </a:rPr>
              <a:t>از میکرواینورتر </a:t>
            </a:r>
            <a:r>
              <a:rPr lang="fa-IR" sz="2800" dirty="0">
                <a:solidFill>
                  <a:srgbClr val="7030A0"/>
                </a:solidFill>
                <a:cs typeface="B Titr" panose="00000700000000000000" pitchFamily="2" charset="-78"/>
              </a:rPr>
              <a:t>هوشمند خورشیدی </a:t>
            </a:r>
            <a:r>
              <a:rPr lang="fa-IR" sz="2800" dirty="0" smtClean="0">
                <a:solidFill>
                  <a:srgbClr val="7030A0"/>
                </a:solidFill>
                <a:cs typeface="B Titr" panose="00000700000000000000" pitchFamily="2" charset="-78"/>
              </a:rPr>
              <a:t>ساخت </a:t>
            </a:r>
            <a:r>
              <a:rPr lang="fa-IR" sz="2800" dirty="0">
                <a:solidFill>
                  <a:srgbClr val="7030A0"/>
                </a:solidFill>
                <a:cs typeface="B Titr" panose="00000700000000000000" pitchFamily="2" charset="-78"/>
              </a:rPr>
              <a:t>داخل</a:t>
            </a:r>
            <a:endParaRPr lang="en-US" sz="2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20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5588000" cy="6321561"/>
          </a:xfrm>
        </p:spPr>
      </p:pic>
      <p:sp>
        <p:nvSpPr>
          <p:cNvPr id="3" name="TextBox 2"/>
          <p:cNvSpPr txBox="1"/>
          <p:nvPr/>
        </p:nvSpPr>
        <p:spPr>
          <a:xfrm>
            <a:off x="5918200" y="529290"/>
            <a:ext cx="62103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7030A0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سیاست‌گذاری: </a:t>
            </a:r>
            <a:r>
              <a:rPr lang="fa-IR" sz="2400" b="1" dirty="0">
                <a:solidFill>
                  <a:srgbClr val="7030A0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توسعه و ترویج استفاده از انرژی خورشیدی در کاربردهای مسکونی به صورت </a:t>
            </a:r>
            <a:r>
              <a:rPr lang="en-US" sz="2400" b="1" dirty="0">
                <a:solidFill>
                  <a:srgbClr val="7030A0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rooftop</a:t>
            </a:r>
            <a:r>
              <a:rPr lang="fa-IR" sz="2400" b="1" dirty="0">
                <a:solidFill>
                  <a:srgbClr val="7030A0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 با کمک سیاستهای حمایتی دولت</a:t>
            </a:r>
            <a:endParaRPr lang="en-US" sz="2400" b="1" dirty="0">
              <a:solidFill>
                <a:srgbClr val="7030A0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  <a:p>
            <a:pPr marL="285750" indent="-285750" algn="justLow" rtl="1">
              <a:buFont typeface="Wingdings" panose="05000000000000000000" pitchFamily="2" charset="2"/>
              <a:buChar char="ü"/>
            </a:pPr>
            <a:endParaRPr lang="fa-IR" sz="2400" b="1" dirty="0" smtClean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  <a:p>
            <a:pPr marL="285750" indent="-285750" algn="justLow" rtl="1">
              <a:buFont typeface="Wingdings" panose="05000000000000000000" pitchFamily="2" charset="2"/>
              <a:buChar char="ü"/>
            </a:pPr>
            <a:endParaRPr lang="fa-IR" sz="2400" b="1" dirty="0" smtClean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  <a:p>
            <a:pPr marL="285750" indent="-285750" algn="justLow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دست‌یابی به دانش </a:t>
            </a:r>
            <a:r>
              <a:rPr lang="fa-IR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فنی طراحی و ساخت میکرواینورترهای خورشیدی با قابلیت نصب در پشت </a:t>
            </a: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پنل و </a:t>
            </a:r>
            <a:r>
              <a:rPr lang="fa-IR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تجاری سازی </a:t>
            </a: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آن</a:t>
            </a:r>
            <a:endParaRPr lang="en-US" sz="2400" b="1" dirty="0" smtClean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  <a:p>
            <a:pPr marL="285750" indent="-285750" algn="justLow" rtl="1">
              <a:buFont typeface="Wingdings" panose="05000000000000000000" pitchFamily="2" charset="2"/>
              <a:buChar char="ü"/>
            </a:pPr>
            <a:endParaRPr lang="fa-IR" sz="2400" b="1" dirty="0" smtClean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  <a:p>
            <a:pPr marL="285750" lvl="3" indent="-285750" algn="justLow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تولید پنل </a:t>
            </a:r>
            <a:r>
              <a:rPr lang="en-US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AC</a:t>
            </a: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 و بازاریابی </a:t>
            </a:r>
            <a:r>
              <a:rPr lang="fa-IR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برای عرضه محصول </a:t>
            </a: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نوآورانه</a:t>
            </a:r>
            <a:endParaRPr lang="en-US" sz="2400" b="1" dirty="0" smtClean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  <a:p>
            <a:pPr marL="285750" lvl="3" indent="-285750" algn="justLow" rtl="1">
              <a:buFont typeface="Wingdings" panose="05000000000000000000" pitchFamily="2" charset="2"/>
              <a:buChar char="ü"/>
            </a:pPr>
            <a:endParaRPr lang="en-US" sz="2400" b="1" dirty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  <a:p>
            <a:pPr marL="285750" lvl="3" indent="-285750" algn="justLow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فرهنگ‌سازی و </a:t>
            </a:r>
            <a:r>
              <a:rPr lang="fa-IR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تبیین مزایای کاربری‌های خانگی و زیست محیطی محصول و سعی در فراگیر کردن این تفکر در </a:t>
            </a: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اجتماع</a:t>
            </a:r>
            <a:endParaRPr lang="en-US" sz="2400" b="1" dirty="0" smtClean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  <a:p>
            <a:pPr marL="285750" lvl="3" indent="-285750" algn="justLow" rtl="1">
              <a:buFont typeface="Wingdings" panose="05000000000000000000" pitchFamily="2" charset="2"/>
              <a:buChar char="ü"/>
            </a:pPr>
            <a:endParaRPr lang="fa-IR" sz="2400" b="1" dirty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  <a:p>
            <a:pPr marL="285750" indent="-285750" algn="justLow" rtl="1">
              <a:buFont typeface="Wingdings" panose="05000000000000000000" pitchFamily="2" charset="2"/>
              <a:buChar char="ü"/>
            </a:pPr>
            <a:endParaRPr lang="fa-IR" sz="2400" b="1" dirty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47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381" y="799387"/>
            <a:ext cx="4318237" cy="4050167"/>
            <a:chOff x="4192588" y="1212851"/>
            <a:chExt cx="4572001" cy="3997324"/>
          </a:xfrm>
        </p:grpSpPr>
        <p:sp>
          <p:nvSpPr>
            <p:cNvPr id="19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0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2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3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4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7" y="2224991"/>
            <a:ext cx="2815792" cy="2228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Diamond 25"/>
          <p:cNvSpPr/>
          <p:nvPr/>
        </p:nvSpPr>
        <p:spPr>
          <a:xfrm>
            <a:off x="10869867" y="1874983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10820718" y="3942775"/>
            <a:ext cx="720000" cy="740631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387" y="2056293"/>
            <a:ext cx="340922" cy="3409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26" y="4093344"/>
            <a:ext cx="435183" cy="447653"/>
          </a:xfrm>
          <a:prstGeom prst="rect">
            <a:avLst/>
          </a:prstGeom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481943" y="2072322"/>
            <a:ext cx="821275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150000"/>
              </a:lnSpc>
              <a:defRPr/>
            </a:pPr>
            <a:r>
              <a:rPr lang="fa-IR" sz="2800" b="1" dirty="0">
                <a:solidFill>
                  <a:srgbClr val="800080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هدف</a:t>
            </a:r>
          </a:p>
          <a:p>
            <a:pPr algn="r" rtl="1"/>
            <a:r>
              <a:rPr lang="fa-IR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دست‌یابی به دانش فنی و ساخت پنل </a:t>
            </a:r>
            <a:r>
              <a:rPr lang="en-US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AC</a:t>
            </a:r>
            <a:r>
              <a:rPr lang="fa-IR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شامل میکرواینورتر</a:t>
            </a:r>
          </a:p>
          <a:p>
            <a:pPr algn="r" rtl="1"/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فتوولتائیک </a:t>
            </a:r>
            <a:r>
              <a:rPr lang="fa-IR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بومی، پنل خورشیدی، سازه</a:t>
            </a: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، کابل </a:t>
            </a:r>
            <a:r>
              <a:rPr lang="fa-IR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و سایر ملحقات </a:t>
            </a: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آن</a:t>
            </a:r>
          </a:p>
          <a:p>
            <a:pPr algn="r" rtl="1"/>
            <a:endParaRPr lang="fa-IR" sz="2400" b="1" dirty="0" smtClean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  <a:p>
            <a:pPr algn="r" rtl="1">
              <a:lnSpc>
                <a:spcPct val="250000"/>
              </a:lnSpc>
              <a:defRPr/>
            </a:pPr>
            <a:r>
              <a:rPr lang="fa-IR" sz="2800" b="1" dirty="0" smtClean="0">
                <a:solidFill>
                  <a:srgbClr val="800080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مشکلات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کاهش </a:t>
            </a:r>
            <a:r>
              <a:rPr lang="fa-IR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شديد خروجي در مواقع </a:t>
            </a: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عدم تطابق و </a:t>
            </a:r>
            <a:r>
              <a:rPr lang="fa-IR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يا سايه حتي در يکي از </a:t>
            </a: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پنل‌ها</a:t>
            </a:r>
            <a:endParaRPr lang="en-US" sz="2400" b="1" dirty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خطرات بيشتر به دليل سطح ولتاژ </a:t>
            </a: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بالا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prstClr val="black"/>
                </a:solidFill>
                <a:latin typeface="A Iranian Sans" panose="01000500000000020002" pitchFamily="2" charset="-78"/>
                <a:cs typeface="B Nazanin" panose="00000400000000000000" pitchFamily="2" charset="-78"/>
              </a:rPr>
              <a:t>قابلیت اطمینان کمتر</a:t>
            </a:r>
            <a:endParaRPr lang="fa-IR" sz="2400" b="1" dirty="0">
              <a:solidFill>
                <a:prstClr val="black"/>
              </a:solidFill>
              <a:latin typeface="A Iranian Sans" panose="01000500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32" name="Cloud 31"/>
          <p:cNvSpPr/>
          <p:nvPr/>
        </p:nvSpPr>
        <p:spPr>
          <a:xfrm>
            <a:off x="2567236" y="3875929"/>
            <a:ext cx="2730499" cy="9398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76068" y="4107081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First in 2009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63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0" y="1825625"/>
            <a:ext cx="2449386" cy="549275"/>
            <a:chOff x="6350000" y="1825625"/>
            <a:chExt cx="2449386" cy="549275"/>
          </a:xfrm>
        </p:grpSpPr>
        <p:grpSp>
          <p:nvGrpSpPr>
            <p:cNvPr id="2" name="Group 1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2" name="Freeform 108">
              <a:extLst>
                <a:ext uri="{FF2B5EF4-FFF2-40B4-BE49-F238E27FC236}">
                  <a16:creationId xmlns:a16="http://schemas.microsoft.com/office/drawing/2014/main" xmlns="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3825" y="5497513"/>
            <a:ext cx="2352675" cy="549275"/>
            <a:chOff x="6473825" y="5497513"/>
            <a:chExt cx="2352675" cy="549275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476F4CD0-08EC-4375-826C-A9E7EA1B4C50}"/>
                </a:ext>
              </a:extLst>
            </p:cNvPr>
            <p:cNvSpPr/>
            <p:nvPr/>
          </p:nvSpPr>
          <p:spPr>
            <a:xfrm flipH="1">
              <a:off x="6473825" y="5497513"/>
              <a:ext cx="549275" cy="549275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4331C00F-62C0-4B7A-B4A2-51E59FC7DBFF}"/>
                </a:ext>
              </a:extLst>
            </p:cNvPr>
            <p:cNvSpPr/>
            <p:nvPr/>
          </p:nvSpPr>
          <p:spPr>
            <a:xfrm flipH="1">
              <a:off x="8610600" y="5640388"/>
              <a:ext cx="215900" cy="215900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9D0D08D4-C9F6-43C9-A062-3C4424A925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100" y="5748338"/>
              <a:ext cx="107950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3" name="Oval 50">
              <a:extLst>
                <a:ext uri="{FF2B5EF4-FFF2-40B4-BE49-F238E27FC236}">
                  <a16:creationId xmlns:a16="http://schemas.microsoft.com/office/drawing/2014/main" xmlns="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4475" y="5599113"/>
              <a:ext cx="322263" cy="365125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0011" y="4576764"/>
            <a:ext cx="2189163" cy="549275"/>
            <a:chOff x="5920011" y="4576764"/>
            <a:chExt cx="2189163" cy="549275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4" name="Oval 25">
              <a:extLst>
                <a:ext uri="{FF2B5EF4-FFF2-40B4-BE49-F238E27FC236}">
                  <a16:creationId xmlns:a16="http://schemas.microsoft.com/office/drawing/2014/main" xmlns="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662363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:a16="http://schemas.microsoft.com/office/drawing/2014/main" xmlns="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763046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:a16="http://schemas.microsoft.com/office/drawing/2014/main" xmlns="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4481848" y="1832595"/>
            <a:ext cx="17080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دسترس بودن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3039413" y="3636189"/>
            <a:ext cx="23239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انعطاف پذیری در طراحی</a:t>
            </a: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1416676" y="4622772"/>
            <a:ext cx="43992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پایش و عیب‌یابی پیشرفته و مجزا در سطح پنل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3863661" y="5440363"/>
            <a:ext cx="2343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نصب و بهره‌برداری آسان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3464416" y="2735703"/>
            <a:ext cx="2417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دست‌یابی به انرژی بیشتر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63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56233C0-BFB2-4ECF-BAEB-6328A24822C8}"/>
              </a:ext>
            </a:extLst>
          </p:cNvPr>
          <p:cNvSpPr txBox="1"/>
          <p:nvPr/>
        </p:nvSpPr>
        <p:spPr bwMode="auto">
          <a:xfrm>
            <a:off x="10245276" y="1075803"/>
            <a:ext cx="659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34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46477" y="2769010"/>
            <a:ext cx="56175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400" b="1" dirty="0" smtClean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ممانعت از سرقت باتری خودرو برقی </a:t>
            </a:r>
          </a:p>
          <a:p>
            <a:pPr lvl="0"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(موتور سیکلت و دوچرخه برقی)</a:t>
            </a:r>
          </a:p>
        </p:txBody>
      </p:sp>
      <p:sp>
        <p:nvSpPr>
          <p:cNvPr id="3" name="Rectangle 2"/>
          <p:cNvSpPr/>
          <p:nvPr/>
        </p:nvSpPr>
        <p:spPr>
          <a:xfrm>
            <a:off x="6084557" y="1828988"/>
            <a:ext cx="3757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سیستم ضد سرقت در باتری خودرو برقی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r="-2455"/>
          <a:stretch/>
        </p:blipFill>
        <p:spPr>
          <a:xfrm>
            <a:off x="1080823" y="2128093"/>
            <a:ext cx="3594040" cy="30503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60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40" grpId="0"/>
      <p:bldP spid="36" grpId="0"/>
      <p:bldP spid="21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7" y="288133"/>
            <a:ext cx="11983680" cy="5159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37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2189408" y="727222"/>
            <a:ext cx="8705463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بازار سیستم‌های خورشیدی خانگی در آمریکا در سال 2019</a:t>
            </a:r>
          </a:p>
        </p:txBody>
      </p:sp>
      <p:pic>
        <p:nvPicPr>
          <p:cNvPr id="30" name="Picture 5" descr="D:\Users\Banafsheh\تز\Search\Power Optimizer\پروپوزال\پروپوزال من\proposal-pic\gtm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43"/>
          <a:stretch>
            <a:fillRect/>
          </a:stretch>
        </p:blipFill>
        <p:spPr bwMode="auto">
          <a:xfrm>
            <a:off x="1638300" y="1742739"/>
            <a:ext cx="8572066" cy="454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64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812471" y="4604480"/>
            <a:ext cx="876069" cy="769616"/>
            <a:chOff x="10812471" y="4604480"/>
            <a:chExt cx="876069" cy="769616"/>
          </a:xfrm>
        </p:grpSpPr>
        <p:sp>
          <p:nvSpPr>
            <p:cNvPr id="495" name="Freeform 446"/>
            <p:cNvSpPr>
              <a:spLocks/>
            </p:cNvSpPr>
            <p:nvPr/>
          </p:nvSpPr>
          <p:spPr bwMode="auto">
            <a:xfrm rot="16200000">
              <a:off x="10974122" y="4659677"/>
              <a:ext cx="769616" cy="659221"/>
            </a:xfrm>
            <a:custGeom>
              <a:avLst/>
              <a:gdLst>
                <a:gd name="T0" fmla="*/ 2097 w 2466"/>
                <a:gd name="T1" fmla="*/ 0 h 2113"/>
                <a:gd name="T2" fmla="*/ 1748 w 2466"/>
                <a:gd name="T3" fmla="*/ 348 h 2113"/>
                <a:gd name="T4" fmla="*/ 1974 w 2466"/>
                <a:gd name="T5" fmla="*/ 880 h 2113"/>
                <a:gd name="T6" fmla="*/ 1233 w 2466"/>
                <a:gd name="T7" fmla="*/ 1620 h 2113"/>
                <a:gd name="T8" fmla="*/ 493 w 2466"/>
                <a:gd name="T9" fmla="*/ 880 h 2113"/>
                <a:gd name="T10" fmla="*/ 708 w 2466"/>
                <a:gd name="T11" fmla="*/ 358 h 2113"/>
                <a:gd name="T12" fmla="*/ 363 w 2466"/>
                <a:gd name="T13" fmla="*/ 7 h 2113"/>
                <a:gd name="T14" fmla="*/ 0 w 2466"/>
                <a:gd name="T15" fmla="*/ 880 h 2113"/>
                <a:gd name="T16" fmla="*/ 1233 w 2466"/>
                <a:gd name="T17" fmla="*/ 2113 h 2113"/>
                <a:gd name="T18" fmla="*/ 2466 w 2466"/>
                <a:gd name="T19" fmla="*/ 880 h 2113"/>
                <a:gd name="T20" fmla="*/ 2097 w 2466"/>
                <a:gd name="T21" fmla="*/ 0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3">
                  <a:moveTo>
                    <a:pt x="2097" y="0"/>
                  </a:moveTo>
                  <a:lnTo>
                    <a:pt x="1748" y="348"/>
                  </a:lnTo>
                  <a:cubicBezTo>
                    <a:pt x="1887" y="483"/>
                    <a:pt x="1974" y="671"/>
                    <a:pt x="1974" y="880"/>
                  </a:cubicBezTo>
                  <a:cubicBezTo>
                    <a:pt x="1974" y="1289"/>
                    <a:pt x="1642" y="1620"/>
                    <a:pt x="1233" y="1620"/>
                  </a:cubicBezTo>
                  <a:cubicBezTo>
                    <a:pt x="824" y="1620"/>
                    <a:pt x="493" y="1289"/>
                    <a:pt x="493" y="880"/>
                  </a:cubicBezTo>
                  <a:cubicBezTo>
                    <a:pt x="493" y="676"/>
                    <a:pt x="575" y="492"/>
                    <a:pt x="708" y="358"/>
                  </a:cubicBezTo>
                  <a:lnTo>
                    <a:pt x="363" y="7"/>
                  </a:lnTo>
                  <a:cubicBezTo>
                    <a:pt x="139" y="230"/>
                    <a:pt x="0" y="539"/>
                    <a:pt x="0" y="880"/>
                  </a:cubicBezTo>
                  <a:cubicBezTo>
                    <a:pt x="0" y="1561"/>
                    <a:pt x="552" y="2113"/>
                    <a:pt x="1233" y="2113"/>
                  </a:cubicBezTo>
                  <a:cubicBezTo>
                    <a:pt x="1914" y="2113"/>
                    <a:pt x="2466" y="1561"/>
                    <a:pt x="2466" y="880"/>
                  </a:cubicBezTo>
                  <a:cubicBezTo>
                    <a:pt x="2466" y="535"/>
                    <a:pt x="2325" y="224"/>
                    <a:pt x="2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4" name="Freeform 485"/>
            <p:cNvSpPr>
              <a:spLocks noEditPoints="1"/>
            </p:cNvSpPr>
            <p:nvPr/>
          </p:nvSpPr>
          <p:spPr bwMode="auto">
            <a:xfrm rot="16200000">
              <a:off x="10577880" y="4913193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 rot="16200000">
              <a:off x="11139670" y="4810468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شکل‌گیری بازار مصرف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0468" y="3701600"/>
            <a:ext cx="4516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قیمت تمام‌شده </a:t>
            </a:r>
            <a:r>
              <a:rPr lang="fa-I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محصول</a:t>
            </a:r>
            <a:endParaRPr lang="fa-IR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326525" y="4754718"/>
            <a:ext cx="9290382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وجود آزمایشگاه مرجع آزمون و امكان بررسي صلاحيت كيفي محصولات توليدي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830468" y="2843726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سیاست‌های حمایتی از طرف دولت و نهادهای تصمیم‌ساز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823202" y="5413701"/>
            <a:ext cx="876069" cy="769616"/>
            <a:chOff x="10812471" y="4604480"/>
            <a:chExt cx="876069" cy="769616"/>
          </a:xfrm>
        </p:grpSpPr>
        <p:sp>
          <p:nvSpPr>
            <p:cNvPr id="26" name="Freeform 446"/>
            <p:cNvSpPr>
              <a:spLocks/>
            </p:cNvSpPr>
            <p:nvPr/>
          </p:nvSpPr>
          <p:spPr bwMode="auto">
            <a:xfrm rot="16200000">
              <a:off x="10974122" y="4659677"/>
              <a:ext cx="769616" cy="659221"/>
            </a:xfrm>
            <a:custGeom>
              <a:avLst/>
              <a:gdLst>
                <a:gd name="T0" fmla="*/ 2097 w 2466"/>
                <a:gd name="T1" fmla="*/ 0 h 2113"/>
                <a:gd name="T2" fmla="*/ 1748 w 2466"/>
                <a:gd name="T3" fmla="*/ 348 h 2113"/>
                <a:gd name="T4" fmla="*/ 1974 w 2466"/>
                <a:gd name="T5" fmla="*/ 880 h 2113"/>
                <a:gd name="T6" fmla="*/ 1233 w 2466"/>
                <a:gd name="T7" fmla="*/ 1620 h 2113"/>
                <a:gd name="T8" fmla="*/ 493 w 2466"/>
                <a:gd name="T9" fmla="*/ 880 h 2113"/>
                <a:gd name="T10" fmla="*/ 708 w 2466"/>
                <a:gd name="T11" fmla="*/ 358 h 2113"/>
                <a:gd name="T12" fmla="*/ 363 w 2466"/>
                <a:gd name="T13" fmla="*/ 7 h 2113"/>
                <a:gd name="T14" fmla="*/ 0 w 2466"/>
                <a:gd name="T15" fmla="*/ 880 h 2113"/>
                <a:gd name="T16" fmla="*/ 1233 w 2466"/>
                <a:gd name="T17" fmla="*/ 2113 h 2113"/>
                <a:gd name="T18" fmla="*/ 2466 w 2466"/>
                <a:gd name="T19" fmla="*/ 880 h 2113"/>
                <a:gd name="T20" fmla="*/ 2097 w 2466"/>
                <a:gd name="T21" fmla="*/ 0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3">
                  <a:moveTo>
                    <a:pt x="2097" y="0"/>
                  </a:moveTo>
                  <a:lnTo>
                    <a:pt x="1748" y="348"/>
                  </a:lnTo>
                  <a:cubicBezTo>
                    <a:pt x="1887" y="483"/>
                    <a:pt x="1974" y="671"/>
                    <a:pt x="1974" y="880"/>
                  </a:cubicBezTo>
                  <a:cubicBezTo>
                    <a:pt x="1974" y="1289"/>
                    <a:pt x="1642" y="1620"/>
                    <a:pt x="1233" y="1620"/>
                  </a:cubicBezTo>
                  <a:cubicBezTo>
                    <a:pt x="824" y="1620"/>
                    <a:pt x="493" y="1289"/>
                    <a:pt x="493" y="880"/>
                  </a:cubicBezTo>
                  <a:cubicBezTo>
                    <a:pt x="493" y="676"/>
                    <a:pt x="575" y="492"/>
                    <a:pt x="708" y="358"/>
                  </a:cubicBezTo>
                  <a:lnTo>
                    <a:pt x="363" y="7"/>
                  </a:lnTo>
                  <a:cubicBezTo>
                    <a:pt x="139" y="230"/>
                    <a:pt x="0" y="539"/>
                    <a:pt x="0" y="880"/>
                  </a:cubicBezTo>
                  <a:cubicBezTo>
                    <a:pt x="0" y="1561"/>
                    <a:pt x="552" y="2113"/>
                    <a:pt x="1233" y="2113"/>
                  </a:cubicBezTo>
                  <a:cubicBezTo>
                    <a:pt x="1914" y="2113"/>
                    <a:pt x="2466" y="1561"/>
                    <a:pt x="2466" y="880"/>
                  </a:cubicBezTo>
                  <a:cubicBezTo>
                    <a:pt x="2466" y="535"/>
                    <a:pt x="2325" y="224"/>
                    <a:pt x="2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7" name="Freeform 485"/>
            <p:cNvSpPr>
              <a:spLocks noEditPoints="1"/>
            </p:cNvSpPr>
            <p:nvPr/>
          </p:nvSpPr>
          <p:spPr bwMode="auto">
            <a:xfrm rot="16200000">
              <a:off x="10577880" y="4913193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16200000">
              <a:off x="11139670" y="4810468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043647" y="5503551"/>
            <a:ext cx="77256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افزایش احتمال خطا و مشکلات فنی ناشی از وجود قطعات الکترونیکی بیشتر در سیستم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04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3" grpId="0"/>
      <p:bldP spid="25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328284"/>
            <a:ext cx="1846022" cy="15717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625344"/>
            <a:ext cx="838075" cy="817623"/>
          </a:xfrm>
          <a:prstGeom prst="ellipse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219450" y="972992"/>
            <a:ext cx="5200717" cy="4553860"/>
            <a:chOff x="3508376" y="4776788"/>
            <a:chExt cx="1365188" cy="1195388"/>
          </a:xfrm>
        </p:grpSpPr>
        <p:sp>
          <p:nvSpPr>
            <p:cNvPr id="68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1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2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3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4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5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9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0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1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2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3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4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5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6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6379245" y="560026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5967443" y="1938043"/>
            <a:ext cx="5778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طول عمر بالا (برابر با دوره طول عمر پنل)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2648860" y="5619017"/>
            <a:ext cx="70678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رعایت ملاحظات حرارتی بیشتر در طراحی اینورترها به جهت نصب در پشت پنل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614447" y="4176584"/>
            <a:ext cx="30101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بهبود سرويس خدمات پس از فروش و تعمير و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نگهداري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-256440" y="1877355"/>
            <a:ext cx="342291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راه‌اندازی آزمایشگاه مرجع آزمون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8045452" y="4251037"/>
            <a:ext cx="30047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قابلیت نصب در پشت پنل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3219450" y="323626"/>
            <a:ext cx="4985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ارزیابی کیفیت محصول و ارتقاء آن برای داشتن بازار بلندمدت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4" name="Arc 60"/>
          <p:cNvSpPr/>
          <p:nvPr/>
        </p:nvSpPr>
        <p:spPr>
          <a:xfrm>
            <a:off x="3177118" y="2370389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Arc 60"/>
          <p:cNvSpPr/>
          <p:nvPr/>
        </p:nvSpPr>
        <p:spPr>
          <a:xfrm>
            <a:off x="5456315" y="1518942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Arc 60"/>
          <p:cNvSpPr/>
          <p:nvPr/>
        </p:nvSpPr>
        <p:spPr>
          <a:xfrm>
            <a:off x="7121493" y="2389709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Arc 60"/>
          <p:cNvSpPr/>
          <p:nvPr/>
        </p:nvSpPr>
        <p:spPr>
          <a:xfrm>
            <a:off x="7247170" y="4257190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Arc 60"/>
          <p:cNvSpPr/>
          <p:nvPr/>
        </p:nvSpPr>
        <p:spPr>
          <a:xfrm>
            <a:off x="5629786" y="5111776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Arc 60"/>
          <p:cNvSpPr/>
          <p:nvPr/>
        </p:nvSpPr>
        <p:spPr>
          <a:xfrm>
            <a:off x="3809005" y="4318777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482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 advAuto="0"/>
      <p:bldP spid="95" grpId="0" animBg="1" advAuto="0"/>
      <p:bldP spid="96" grpId="0" animBg="1" advAuto="0"/>
      <p:bldP spid="97" grpId="0" animBg="1" advAuto="0"/>
      <p:bldP spid="98" grpId="0" animBg="1" advAuto="0"/>
      <p:bldP spid="99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24" descr="Graphic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4336" y="4979778"/>
            <a:ext cx="5080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Freeform 6"/>
          <p:cNvSpPr/>
          <p:nvPr/>
        </p:nvSpPr>
        <p:spPr>
          <a:xfrm>
            <a:off x="1082372" y="2735331"/>
            <a:ext cx="323849" cy="348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39829">
                <a:srgbClr val="FF3847"/>
              </a:gs>
              <a:gs pos="79865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7" name="Freeform 6"/>
          <p:cNvSpPr/>
          <p:nvPr/>
        </p:nvSpPr>
        <p:spPr>
          <a:xfrm>
            <a:off x="2293264" y="1821769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8" name="Freeform 6"/>
          <p:cNvSpPr/>
          <p:nvPr/>
        </p:nvSpPr>
        <p:spPr>
          <a:xfrm>
            <a:off x="3516957" y="1214715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9" name="Freeform 6"/>
          <p:cNvSpPr/>
          <p:nvPr/>
        </p:nvSpPr>
        <p:spPr>
          <a:xfrm>
            <a:off x="4770496" y="745371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0" name="Freeform 6"/>
          <p:cNvSpPr/>
          <p:nvPr/>
        </p:nvSpPr>
        <p:spPr>
          <a:xfrm>
            <a:off x="5932762" y="49937"/>
            <a:ext cx="323848" cy="348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1" name="Freeform 7"/>
          <p:cNvSpPr/>
          <p:nvPr/>
        </p:nvSpPr>
        <p:spPr>
          <a:xfrm>
            <a:off x="1244394" y="2736111"/>
            <a:ext cx="1131794" cy="344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72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2558648" y="1060025"/>
            <a:ext cx="116884" cy="210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3700193" y="452971"/>
            <a:ext cx="116883" cy="210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4953732" y="-16373"/>
            <a:ext cx="116883" cy="210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6115997" y="-711807"/>
            <a:ext cx="116883" cy="2103938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Freeform 7"/>
          <p:cNvSpPr/>
          <p:nvPr/>
        </p:nvSpPr>
        <p:spPr>
          <a:xfrm>
            <a:off x="2455286" y="1822549"/>
            <a:ext cx="1131795" cy="344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7" name="Freeform 7"/>
          <p:cNvSpPr/>
          <p:nvPr/>
        </p:nvSpPr>
        <p:spPr>
          <a:xfrm>
            <a:off x="3678979" y="1215496"/>
            <a:ext cx="1131794" cy="344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195">
                <a:srgbClr val="A852E6"/>
              </a:gs>
              <a:gs pos="36759">
                <a:srgbClr val="863DC8"/>
              </a:gs>
              <a:gs pos="77153">
                <a:srgbClr val="6428AA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8" name="Freeform 7"/>
          <p:cNvSpPr/>
          <p:nvPr/>
        </p:nvSpPr>
        <p:spPr>
          <a:xfrm>
            <a:off x="4932518" y="746151"/>
            <a:ext cx="1131795" cy="344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0">
                <a:srgbClr val="00F2FE"/>
              </a:gs>
              <a:gs pos="36657">
                <a:srgbClr val="28CFFE"/>
              </a:gs>
              <a:gs pos="77153">
                <a:srgbClr val="4FAC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9" name="Freeform 7"/>
          <p:cNvSpPr/>
          <p:nvPr/>
        </p:nvSpPr>
        <p:spPr>
          <a:xfrm>
            <a:off x="6094783" y="50717"/>
            <a:ext cx="1131794" cy="344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0">
                <a:srgbClr val="FFEA03"/>
              </a:gs>
              <a:gs pos="70683">
                <a:srgbClr val="85CE02"/>
              </a:gs>
              <a:gs pos="97580">
                <a:srgbClr val="0CB100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0" name="Shape"/>
          <p:cNvSpPr/>
          <p:nvPr/>
        </p:nvSpPr>
        <p:spPr>
          <a:xfrm>
            <a:off x="3916534" y="3815275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1" name="Shape"/>
          <p:cNvSpPr/>
          <p:nvPr/>
        </p:nvSpPr>
        <p:spPr>
          <a:xfrm>
            <a:off x="2694592" y="4417861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2" name="Shape"/>
          <p:cNvSpPr/>
          <p:nvPr/>
        </p:nvSpPr>
        <p:spPr>
          <a:xfrm>
            <a:off x="1485450" y="5330460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3" name="Shape"/>
          <p:cNvSpPr/>
          <p:nvPr/>
        </p:nvSpPr>
        <p:spPr>
          <a:xfrm>
            <a:off x="5165858" y="3339531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4" name="Shape"/>
          <p:cNvSpPr/>
          <p:nvPr/>
        </p:nvSpPr>
        <p:spPr>
          <a:xfrm>
            <a:off x="6339401" y="2645079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5" name="TextBox 34"/>
          <p:cNvSpPr txBox="1"/>
          <p:nvPr/>
        </p:nvSpPr>
        <p:spPr>
          <a:xfrm>
            <a:off x="1709462" y="5360003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prstClr val="black"/>
                </a:solidFill>
                <a:cs typeface="B Nazanin" panose="00000400000000000000" pitchFamily="2" charset="-78"/>
              </a:rPr>
              <a:t>1</a:t>
            </a:r>
            <a:endParaRPr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86" name="TextBox 34"/>
          <p:cNvSpPr txBox="1"/>
          <p:nvPr/>
        </p:nvSpPr>
        <p:spPr>
          <a:xfrm>
            <a:off x="2965838" y="4396413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prstClr val="black"/>
                </a:solidFill>
                <a:cs typeface="B Nazanin" panose="00000400000000000000" pitchFamily="2" charset="-78"/>
              </a:rPr>
              <a:t>2</a:t>
            </a:r>
            <a:endParaRPr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87" name="TextBox 34"/>
          <p:cNvSpPr txBox="1"/>
          <p:nvPr/>
        </p:nvSpPr>
        <p:spPr>
          <a:xfrm>
            <a:off x="4181150" y="3865059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prstClr val="black"/>
                </a:solidFill>
                <a:cs typeface="B Nazanin" panose="00000400000000000000" pitchFamily="2" charset="-78"/>
              </a:rPr>
              <a:t>3</a:t>
            </a:r>
            <a:endParaRPr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88" name="TextBox 34"/>
          <p:cNvSpPr txBox="1"/>
          <p:nvPr/>
        </p:nvSpPr>
        <p:spPr>
          <a:xfrm>
            <a:off x="5397140" y="3357597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prstClr val="black"/>
                </a:solidFill>
                <a:cs typeface="B Nazanin" panose="00000400000000000000" pitchFamily="2" charset="-78"/>
              </a:rPr>
              <a:t>4</a:t>
            </a:r>
            <a:endParaRPr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89" name="TextBox 34"/>
          <p:cNvSpPr txBox="1"/>
          <p:nvPr/>
        </p:nvSpPr>
        <p:spPr>
          <a:xfrm>
            <a:off x="6587353" y="2673844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prstClr val="black"/>
                </a:solidFill>
                <a:cs typeface="B Nazanin" panose="00000400000000000000" pitchFamily="2" charset="-78"/>
              </a:rPr>
              <a:t>5</a:t>
            </a:r>
            <a:endParaRPr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90" name="TextBox 14"/>
          <p:cNvSpPr txBox="1">
            <a:spLocks noChangeArrowheads="1"/>
          </p:cNvSpPr>
          <p:nvPr/>
        </p:nvSpPr>
        <p:spPr bwMode="auto">
          <a:xfrm>
            <a:off x="6830795" y="763163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راهکارهای پیشنهادی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2493439" y="5585981"/>
            <a:ext cx="80689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فراهم‌سازی امکان پایش پیشرفته و بلندمدت برای شرکت‌های بالادستی جهت ارزیابی عملکرد دوره‌ای</a:t>
            </a: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5020345" y="4280856"/>
            <a:ext cx="57614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اصلاح مقررات رگولاتوری برای خرید تضمینی برق واحدهای کوچک</a:t>
            </a:r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3279009" y="4891830"/>
            <a:ext cx="7283414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بازنگري و به‌روزرساني الزامات شبکه درخصوص اتصال گسترده منابع 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تجدیدپذیر</a:t>
            </a:r>
            <a:endParaRPr lang="fa-IR" sz="200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6063866" y="3641981"/>
            <a:ext cx="51992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سياست‌گذاري در زمينه ضوابط و استانداردهاي كيفيت محصول</a:t>
            </a: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7388598" y="2406794"/>
            <a:ext cx="46199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فراهم­سازی استفاده از مشوق­های اقتصادی محصولات بومی و شکل‌دهی به بازار، فرهنگ‌سازی و ترویج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endParaRPr lang="fa-IR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12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6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6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6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6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6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6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6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6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6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8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6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4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6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6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 advAuto="0"/>
      <p:bldP spid="66" grpId="0" animBg="1" advAuto="0"/>
      <p:bldP spid="67" grpId="0" animBg="1" advAuto="0"/>
      <p:bldP spid="68" grpId="0" animBg="1" advAuto="0"/>
      <p:bldP spid="69" grpId="0" animBg="1" advAuto="0"/>
      <p:bldP spid="70" grpId="0" animBg="1" advAuto="0"/>
      <p:bldP spid="71" grpId="0" animBg="1" advAuto="0"/>
      <p:bldP spid="72" grpId="0" animBg="1" advAuto="0"/>
      <p:bldP spid="73" grpId="0" animBg="1" advAuto="0"/>
      <p:bldP spid="74" grpId="0" animBg="1" advAuto="0"/>
      <p:bldP spid="75" grpId="0" animBg="1" advAuto="0"/>
      <p:bldP spid="76" grpId="0" animBg="1" advAuto="0"/>
      <p:bldP spid="77" grpId="0" animBg="1" advAuto="0"/>
      <p:bldP spid="78" grpId="0" animBg="1" advAuto="0"/>
      <p:bldP spid="79" grpId="0" animBg="1" advAuto="0"/>
      <p:bldP spid="80" grpId="0" animBg="1" advAuto="0"/>
      <p:bldP spid="81" grpId="0" animBg="1" advAuto="0"/>
      <p:bldP spid="82" grpId="0" animBg="1" advAuto="0"/>
      <p:bldP spid="83" grpId="0" animBg="1" advAuto="0"/>
      <p:bldP spid="84" grpId="0" animBg="1" advAuto="0"/>
      <p:bldP spid="85" grpId="0" animBg="1" advAuto="0"/>
      <p:bldP spid="86" grpId="0" animBg="1" advAuto="0"/>
      <p:bldP spid="87" grpId="0" animBg="1" advAuto="0"/>
      <p:bldP spid="88" grpId="0" animBg="1" advAuto="0"/>
      <p:bldP spid="89" grpId="0" animBg="1" advAuto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-207" b="422"/>
          <a:stretch/>
        </p:blipFill>
        <p:spPr>
          <a:xfrm flipH="1">
            <a:off x="-144379" y="-26126"/>
            <a:ext cx="12336379" cy="6949102"/>
          </a:xfrm>
          <a:prstGeom prst="rect">
            <a:avLst/>
          </a:prstGeom>
        </p:spPr>
      </p:pic>
      <p:sp>
        <p:nvSpPr>
          <p:cNvPr id="15" name="TextBox 14">
            <a:extLst/>
          </p:cNvPr>
          <p:cNvSpPr txBox="1"/>
          <p:nvPr/>
        </p:nvSpPr>
        <p:spPr>
          <a:xfrm>
            <a:off x="4181703" y="-68772"/>
            <a:ext cx="7756414" cy="203902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ارائه نیازهای فناورانه صنعت </a:t>
            </a:r>
            <a:r>
              <a:rPr lang="fa-IR" sz="4400" b="1" dirty="0" smtClean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برق (پژوهشگاه نیرو)</a:t>
            </a:r>
            <a:endParaRPr lang="ko-KR" altLang="en-US" sz="4400" b="1" dirty="0">
              <a:ln w="12700" cmpd="sng">
                <a:solidFill>
                  <a:srgbClr val="954F72"/>
                </a:solidFill>
                <a:prstDash val="solid"/>
              </a:ln>
              <a:gradFill>
                <a:gsLst>
                  <a:gs pos="0">
                    <a:srgbClr val="954F72"/>
                  </a:gs>
                  <a:gs pos="4000">
                    <a:srgbClr val="954F72">
                      <a:lumMod val="60000"/>
                      <a:lumOff val="40000"/>
                    </a:srgbClr>
                  </a:gs>
                  <a:gs pos="87000">
                    <a:srgbClr val="954F72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00" l="10000" r="90000">
                        <a14:foregroundMark x1="32625" y1="63833" x2="32625" y2="80833"/>
                        <a14:foregroundMark x1="32500" y1="82167" x2="47000" y2="82333"/>
                        <a14:foregroundMark x1="34000" y1="83500" x2="31500" y2="83000"/>
                        <a14:foregroundMark x1="44750" y1="33833" x2="53625" y2="33833"/>
                        <a14:foregroundMark x1="54000" y1="57500" x2="44000" y2="57167"/>
                        <a14:foregroundMark x1="46750" y1="58667" x2="43875" y2="59000"/>
                        <a14:foregroundMark x1="81500" y1="96000" x2="815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16381" r="33095" b="15048"/>
          <a:stretch/>
        </p:blipFill>
        <p:spPr>
          <a:xfrm>
            <a:off x="6165669" y="2592664"/>
            <a:ext cx="1567541" cy="217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r="37524"/>
          <a:stretch/>
        </p:blipFill>
        <p:spPr>
          <a:xfrm>
            <a:off x="7026925" y="2076839"/>
            <a:ext cx="536469" cy="3164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1021"/>
          <a:stretch/>
        </p:blipFill>
        <p:spPr>
          <a:xfrm>
            <a:off x="6764007" y="2082555"/>
            <a:ext cx="631404" cy="3127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18672" r="43233" b="10851"/>
          <a:stretch/>
        </p:blipFill>
        <p:spPr>
          <a:xfrm>
            <a:off x="6613371" y="2451826"/>
            <a:ext cx="698261" cy="248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00" b="44200" l="25800" r="85000">
                        <a14:foregroundMark x1="27600" y1="36400" x2="27800" y2="41600"/>
                        <a14:foregroundMark x1="27600" y1="43200" x2="30600" y2="42800"/>
                        <a14:foregroundMark x1="39400" y1="34800" x2="37000" y2="35000"/>
                        <a14:foregroundMark x1="45600" y1="37200" x2="45600" y2="37200"/>
                        <a14:foregroundMark x1="55400" y1="37000" x2="55400" y2="37000"/>
                        <a14:foregroundMark x1="78800" y1="40000" x2="788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31871" r="12606" b="54367"/>
          <a:stretch/>
        </p:blipFill>
        <p:spPr>
          <a:xfrm>
            <a:off x="7669042" y="4257435"/>
            <a:ext cx="2057171" cy="44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54781" r="47864" b="35156"/>
          <a:stretch/>
        </p:blipFill>
        <p:spPr>
          <a:xfrm>
            <a:off x="9139238" y="4352925"/>
            <a:ext cx="141657" cy="344023"/>
          </a:xfrm>
          <a:prstGeom prst="ellipse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97366" y="43038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6228A2-6B85-4346-BD95-8D8F674DC6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89" y="3131431"/>
            <a:ext cx="972478" cy="1218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36B82F-83AD-4615-AC31-2339E7643D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66" y="5638867"/>
            <a:ext cx="1383737" cy="711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609" y="4632980"/>
            <a:ext cx="902838" cy="8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sp>
        <p:nvSpPr>
          <p:cNvPr id="347" name="Diamond 346"/>
          <p:cNvSpPr/>
          <p:nvPr/>
        </p:nvSpPr>
        <p:spPr>
          <a:xfrm>
            <a:off x="10706477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85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46477" y="2769010"/>
            <a:ext cx="561759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0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000" b="1" dirty="0" smtClean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fa-IR" sz="2000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تبدیل پسماند شهری به انرژی</a:t>
            </a:r>
          </a:p>
          <a:p>
            <a:pPr algn="r" rtl="1">
              <a:lnSpc>
                <a:spcPct val="250000"/>
              </a:lnSpc>
              <a:defRPr/>
            </a:pPr>
            <a:r>
              <a:rPr lang="fa-IR" sz="2000" b="1" dirty="0" smtClean="0">
                <a:solidFill>
                  <a:srgbClr val="C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مشکلات</a:t>
            </a:r>
            <a:endParaRPr lang="fa-IR" sz="2000" dirty="0" smtClean="0">
              <a:solidFill>
                <a:srgbClr val="C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ctr" rtl="1">
              <a:lnSpc>
                <a:spcPct val="200000"/>
              </a:lnSpc>
              <a:defRPr/>
            </a:pPr>
            <a:r>
              <a:rPr lang="fa-IR" sz="2000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اثرات زیان‌بار زیست‌محیطی حاصل از رهاسازی و دفن پسماند شهری</a:t>
            </a:r>
          </a:p>
          <a:p>
            <a:pPr algn="ctr" rtl="1">
              <a:lnSpc>
                <a:spcPct val="200000"/>
              </a:lnSpc>
              <a:defRPr/>
            </a:pPr>
            <a:r>
              <a:rPr lang="fa-IR" sz="2000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اقتصادی نبودن انجام پروژه‌های تبدیل پسماند به انرژی</a:t>
            </a:r>
            <a:endParaRPr lang="fa-IR" sz="2000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r="11363"/>
          <a:stretch/>
        </p:blipFill>
        <p:spPr>
          <a:xfrm>
            <a:off x="1138044" y="1926800"/>
            <a:ext cx="3452968" cy="3452968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7677" y="1828988"/>
            <a:ext cx="5551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طراحی و </a:t>
            </a:r>
            <a:r>
              <a:rPr lang="fa-IR" sz="2000" kern="0" dirty="0" smtClean="0">
                <a:solidFill>
                  <a:srgbClr val="0070C0"/>
                </a:solidFill>
                <a:cs typeface="B Titr" panose="00000700000000000000" pitchFamily="2" charset="-78"/>
              </a:rPr>
              <a:t>امکان‌سنجی </a:t>
            </a: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ساخت داخل هاضم خشک زباله شهری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56233C0-BFB2-4ECF-BAEB-6328A24822C8}"/>
              </a:ext>
            </a:extLst>
          </p:cNvPr>
          <p:cNvSpPr txBox="1"/>
          <p:nvPr/>
        </p:nvSpPr>
        <p:spPr bwMode="auto">
          <a:xfrm>
            <a:off x="10245276" y="1075803"/>
            <a:ext cx="659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40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72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  <p:bldP spid="3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0" y="1825625"/>
            <a:ext cx="2449386" cy="549275"/>
            <a:chOff x="6350000" y="1825625"/>
            <a:chExt cx="2449386" cy="549275"/>
          </a:xfrm>
        </p:grpSpPr>
        <p:grpSp>
          <p:nvGrpSpPr>
            <p:cNvPr id="2" name="Group 1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2" name="Freeform 108">
              <a:extLst>
                <a:ext uri="{FF2B5EF4-FFF2-40B4-BE49-F238E27FC236}">
                  <a16:creationId xmlns=""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3825" y="5497513"/>
            <a:ext cx="2352675" cy="549275"/>
            <a:chOff x="6473825" y="5497513"/>
            <a:chExt cx="2352675" cy="549275"/>
          </a:xfrm>
        </p:grpSpPr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476F4CD0-08EC-4375-826C-A9E7EA1B4C50}"/>
                </a:ext>
              </a:extLst>
            </p:cNvPr>
            <p:cNvSpPr/>
            <p:nvPr/>
          </p:nvSpPr>
          <p:spPr>
            <a:xfrm flipH="1">
              <a:off x="6473825" y="5497513"/>
              <a:ext cx="549275" cy="549275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4331C00F-62C0-4B7A-B4A2-51E59FC7DBFF}"/>
                </a:ext>
              </a:extLst>
            </p:cNvPr>
            <p:cNvSpPr/>
            <p:nvPr/>
          </p:nvSpPr>
          <p:spPr>
            <a:xfrm flipH="1">
              <a:off x="8610600" y="5640388"/>
              <a:ext cx="215900" cy="215900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9D0D08D4-C9F6-43C9-A062-3C4424A925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100" y="5748338"/>
              <a:ext cx="107950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3" name="Oval 50">
              <a:extLst>
                <a:ext uri="{FF2B5EF4-FFF2-40B4-BE49-F238E27FC236}">
                  <a16:creationId xmlns="" xmlns:a16="http://schemas.microsoft.com/office/drawing/2014/main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4475" y="5599113"/>
              <a:ext cx="322263" cy="365125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0011" y="4576764"/>
            <a:ext cx="2189163" cy="549275"/>
            <a:chOff x="5920011" y="4576764"/>
            <a:chExt cx="2189163" cy="549275"/>
          </a:xfrm>
        </p:grpSpPr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4" name="Oval 25">
              <a:extLst>
                <a:ext uri="{FF2B5EF4-FFF2-40B4-BE49-F238E27FC236}">
                  <a16:creationId xmlns=""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662363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=""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763046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="" xmlns:a16="http://schemas.microsoft.com/office/drawing/2014/main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509588" y="1585836"/>
            <a:ext cx="5778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صیانت از محیط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زیست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(حفظ خاک و منابع آب سطحی و زیرزمینی)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کاهش اثرات زیست‌محیطی (حذف بو، شیرابه، گازهای گلخانه‌ای)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846931" y="3636189"/>
            <a:ext cx="4516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مدیریت پسماند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1035261" y="4343569"/>
            <a:ext cx="4822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اقتصادی کردن پروژه‌های تبدیل پسماند به انرژی از طریق اکتساب فناوری و ساخت داخل تجهیزات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دفن حداقلی پسماند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95254" y="2735703"/>
            <a:ext cx="5786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تولید برق و حرارت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16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812471" y="4604480"/>
            <a:ext cx="876069" cy="769616"/>
            <a:chOff x="10812471" y="4604480"/>
            <a:chExt cx="876069" cy="769616"/>
          </a:xfrm>
        </p:grpSpPr>
        <p:sp>
          <p:nvSpPr>
            <p:cNvPr id="495" name="Freeform 446"/>
            <p:cNvSpPr>
              <a:spLocks/>
            </p:cNvSpPr>
            <p:nvPr/>
          </p:nvSpPr>
          <p:spPr bwMode="auto">
            <a:xfrm rot="16200000">
              <a:off x="10974122" y="4659677"/>
              <a:ext cx="769616" cy="659221"/>
            </a:xfrm>
            <a:custGeom>
              <a:avLst/>
              <a:gdLst>
                <a:gd name="T0" fmla="*/ 2097 w 2466"/>
                <a:gd name="T1" fmla="*/ 0 h 2113"/>
                <a:gd name="T2" fmla="*/ 1748 w 2466"/>
                <a:gd name="T3" fmla="*/ 348 h 2113"/>
                <a:gd name="T4" fmla="*/ 1974 w 2466"/>
                <a:gd name="T5" fmla="*/ 880 h 2113"/>
                <a:gd name="T6" fmla="*/ 1233 w 2466"/>
                <a:gd name="T7" fmla="*/ 1620 h 2113"/>
                <a:gd name="T8" fmla="*/ 493 w 2466"/>
                <a:gd name="T9" fmla="*/ 880 h 2113"/>
                <a:gd name="T10" fmla="*/ 708 w 2466"/>
                <a:gd name="T11" fmla="*/ 358 h 2113"/>
                <a:gd name="T12" fmla="*/ 363 w 2466"/>
                <a:gd name="T13" fmla="*/ 7 h 2113"/>
                <a:gd name="T14" fmla="*/ 0 w 2466"/>
                <a:gd name="T15" fmla="*/ 880 h 2113"/>
                <a:gd name="T16" fmla="*/ 1233 w 2466"/>
                <a:gd name="T17" fmla="*/ 2113 h 2113"/>
                <a:gd name="T18" fmla="*/ 2466 w 2466"/>
                <a:gd name="T19" fmla="*/ 880 h 2113"/>
                <a:gd name="T20" fmla="*/ 2097 w 2466"/>
                <a:gd name="T21" fmla="*/ 0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3">
                  <a:moveTo>
                    <a:pt x="2097" y="0"/>
                  </a:moveTo>
                  <a:lnTo>
                    <a:pt x="1748" y="348"/>
                  </a:lnTo>
                  <a:cubicBezTo>
                    <a:pt x="1887" y="483"/>
                    <a:pt x="1974" y="671"/>
                    <a:pt x="1974" y="880"/>
                  </a:cubicBezTo>
                  <a:cubicBezTo>
                    <a:pt x="1974" y="1289"/>
                    <a:pt x="1642" y="1620"/>
                    <a:pt x="1233" y="1620"/>
                  </a:cubicBezTo>
                  <a:cubicBezTo>
                    <a:pt x="824" y="1620"/>
                    <a:pt x="493" y="1289"/>
                    <a:pt x="493" y="880"/>
                  </a:cubicBezTo>
                  <a:cubicBezTo>
                    <a:pt x="493" y="676"/>
                    <a:pt x="575" y="492"/>
                    <a:pt x="708" y="358"/>
                  </a:cubicBezTo>
                  <a:lnTo>
                    <a:pt x="363" y="7"/>
                  </a:lnTo>
                  <a:cubicBezTo>
                    <a:pt x="139" y="230"/>
                    <a:pt x="0" y="539"/>
                    <a:pt x="0" y="880"/>
                  </a:cubicBezTo>
                  <a:cubicBezTo>
                    <a:pt x="0" y="1561"/>
                    <a:pt x="552" y="2113"/>
                    <a:pt x="1233" y="2113"/>
                  </a:cubicBezTo>
                  <a:cubicBezTo>
                    <a:pt x="1914" y="2113"/>
                    <a:pt x="2466" y="1561"/>
                    <a:pt x="2466" y="880"/>
                  </a:cubicBezTo>
                  <a:cubicBezTo>
                    <a:pt x="2466" y="535"/>
                    <a:pt x="2325" y="224"/>
                    <a:pt x="2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4" name="Freeform 485"/>
            <p:cNvSpPr>
              <a:spLocks noEditPoints="1"/>
            </p:cNvSpPr>
            <p:nvPr/>
          </p:nvSpPr>
          <p:spPr bwMode="auto">
            <a:xfrm rot="16200000">
              <a:off x="10577880" y="4913193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 rot="16200000">
              <a:off x="11139670" y="4810468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طراحی روش اختلاط در فناوری هضم خشک به منظور تولید حداکثر بیوگاز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0468" y="3701600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شرایط رشد و تاب‌آوری توده‌های میکروبی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94081" y="4707209"/>
            <a:ext cx="482282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روش های مؤثر پیش پردازش پسماند شهری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830468" y="2843726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حساسیت فرایند به ترکیب پسماند ورودی به ویژه ترکیبات سمی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3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3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phic 24" descr="Graphic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4336" y="4979778"/>
            <a:ext cx="5080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Freeform 6"/>
          <p:cNvSpPr/>
          <p:nvPr/>
        </p:nvSpPr>
        <p:spPr>
          <a:xfrm>
            <a:off x="1082372" y="2735331"/>
            <a:ext cx="323849" cy="348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39829">
                <a:srgbClr val="FF3847"/>
              </a:gs>
              <a:gs pos="79865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9" name="Freeform 6"/>
          <p:cNvSpPr/>
          <p:nvPr/>
        </p:nvSpPr>
        <p:spPr>
          <a:xfrm>
            <a:off x="2293264" y="1821769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0" name="Freeform 6"/>
          <p:cNvSpPr/>
          <p:nvPr/>
        </p:nvSpPr>
        <p:spPr>
          <a:xfrm>
            <a:off x="3516957" y="1214715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1" name="Freeform 6"/>
          <p:cNvSpPr/>
          <p:nvPr/>
        </p:nvSpPr>
        <p:spPr>
          <a:xfrm>
            <a:off x="4770496" y="745371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2" name="Freeform 6"/>
          <p:cNvSpPr/>
          <p:nvPr/>
        </p:nvSpPr>
        <p:spPr>
          <a:xfrm>
            <a:off x="5932762" y="49937"/>
            <a:ext cx="323848" cy="348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3" name="Freeform 7"/>
          <p:cNvSpPr/>
          <p:nvPr/>
        </p:nvSpPr>
        <p:spPr>
          <a:xfrm>
            <a:off x="1244394" y="2736111"/>
            <a:ext cx="1131794" cy="344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64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2558648" y="1060025"/>
            <a:ext cx="116884" cy="210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3700193" y="452971"/>
            <a:ext cx="116883" cy="210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4953732" y="-16373"/>
            <a:ext cx="116883" cy="210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6115997" y="-711807"/>
            <a:ext cx="116883" cy="210393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Freeform 7"/>
          <p:cNvSpPr/>
          <p:nvPr/>
        </p:nvSpPr>
        <p:spPr>
          <a:xfrm>
            <a:off x="2455286" y="1822549"/>
            <a:ext cx="1131795" cy="344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9" name="Freeform 7"/>
          <p:cNvSpPr/>
          <p:nvPr/>
        </p:nvSpPr>
        <p:spPr>
          <a:xfrm>
            <a:off x="3678979" y="1215496"/>
            <a:ext cx="1131794" cy="344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195">
                <a:srgbClr val="A852E6"/>
              </a:gs>
              <a:gs pos="36759">
                <a:srgbClr val="863DC8"/>
              </a:gs>
              <a:gs pos="77153">
                <a:srgbClr val="6428AA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0" name="Freeform 7"/>
          <p:cNvSpPr/>
          <p:nvPr/>
        </p:nvSpPr>
        <p:spPr>
          <a:xfrm>
            <a:off x="4932518" y="746151"/>
            <a:ext cx="1131795" cy="344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0">
                <a:srgbClr val="00F2FE"/>
              </a:gs>
              <a:gs pos="36657">
                <a:srgbClr val="28CFFE"/>
              </a:gs>
              <a:gs pos="77153">
                <a:srgbClr val="4FAC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1" name="Freeform 7"/>
          <p:cNvSpPr/>
          <p:nvPr/>
        </p:nvSpPr>
        <p:spPr>
          <a:xfrm>
            <a:off x="6094783" y="50717"/>
            <a:ext cx="1131794" cy="344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0">
                <a:srgbClr val="FFEA03"/>
              </a:gs>
              <a:gs pos="70683">
                <a:srgbClr val="85CE02"/>
              </a:gs>
              <a:gs pos="97580">
                <a:srgbClr val="0CB100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2" name="Shape"/>
          <p:cNvSpPr/>
          <p:nvPr/>
        </p:nvSpPr>
        <p:spPr>
          <a:xfrm>
            <a:off x="3916534" y="3815275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3" name="Shape"/>
          <p:cNvSpPr/>
          <p:nvPr/>
        </p:nvSpPr>
        <p:spPr>
          <a:xfrm>
            <a:off x="2694592" y="4417861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4" name="Shape"/>
          <p:cNvSpPr/>
          <p:nvPr/>
        </p:nvSpPr>
        <p:spPr>
          <a:xfrm>
            <a:off x="1485450" y="5330460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5" name="Shape"/>
          <p:cNvSpPr/>
          <p:nvPr/>
        </p:nvSpPr>
        <p:spPr>
          <a:xfrm>
            <a:off x="5165858" y="3339531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6" name="Shape"/>
          <p:cNvSpPr/>
          <p:nvPr/>
        </p:nvSpPr>
        <p:spPr>
          <a:xfrm>
            <a:off x="6339401" y="2645079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7" name="TextBox 34"/>
          <p:cNvSpPr txBox="1"/>
          <p:nvPr/>
        </p:nvSpPr>
        <p:spPr>
          <a:xfrm>
            <a:off x="1709462" y="5360003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prstClr val="black"/>
                </a:solidFill>
                <a:cs typeface="B Nazanin" panose="00000400000000000000" pitchFamily="2" charset="-78"/>
              </a:rPr>
              <a:t>1</a:t>
            </a:r>
            <a:endParaRPr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78" name="TextBox 34"/>
          <p:cNvSpPr txBox="1"/>
          <p:nvPr/>
        </p:nvSpPr>
        <p:spPr>
          <a:xfrm>
            <a:off x="2965838" y="4396413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prstClr val="black"/>
                </a:solidFill>
                <a:cs typeface="B Nazanin" panose="00000400000000000000" pitchFamily="2" charset="-78"/>
              </a:rPr>
              <a:t>2</a:t>
            </a:r>
            <a:endParaRPr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79" name="TextBox 34"/>
          <p:cNvSpPr txBox="1"/>
          <p:nvPr/>
        </p:nvSpPr>
        <p:spPr>
          <a:xfrm>
            <a:off x="4181150" y="3865059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prstClr val="black"/>
                </a:solidFill>
                <a:cs typeface="B Nazanin" panose="00000400000000000000" pitchFamily="2" charset="-78"/>
              </a:rPr>
              <a:t>3</a:t>
            </a:r>
            <a:endParaRPr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80" name="TextBox 34"/>
          <p:cNvSpPr txBox="1"/>
          <p:nvPr/>
        </p:nvSpPr>
        <p:spPr>
          <a:xfrm>
            <a:off x="5397140" y="3357597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prstClr val="black"/>
                </a:solidFill>
                <a:cs typeface="B Nazanin" panose="00000400000000000000" pitchFamily="2" charset="-78"/>
              </a:rPr>
              <a:t>4</a:t>
            </a:r>
            <a:endParaRPr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81" name="TextBox 34"/>
          <p:cNvSpPr txBox="1"/>
          <p:nvPr/>
        </p:nvSpPr>
        <p:spPr>
          <a:xfrm>
            <a:off x="6587353" y="2673844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prstClr val="black"/>
                </a:solidFill>
                <a:cs typeface="B Nazanin" panose="00000400000000000000" pitchFamily="2" charset="-78"/>
              </a:rPr>
              <a:t>5</a:t>
            </a:r>
            <a:endParaRPr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6830795" y="793941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2493440" y="5585981"/>
            <a:ext cx="671430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روال‌های اندازه‌گیری آمونیاک و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pH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درون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راکتور (پایداری و ثبات عملکرد راکتور )</a:t>
            </a:r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6339401" y="4190694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روال‌های اندازه‌گیری درصد خلوص متان</a:t>
            </a: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3279009" y="4891830"/>
            <a:ext cx="7283414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روال‌های اندازه‌گیری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COD 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VS 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کاهش </a:t>
            </a: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یافته، به منظور تعیین درصد هضم شدگی خوراک</a:t>
            </a:r>
          </a:p>
          <a:p>
            <a:pPr algn="just" rtl="1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6746670" y="3641981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روال‌های اندازه‌گیری بیوگاز تولیدی</a:t>
            </a: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6949529" y="2986866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استانداردهای مخازن تحت فشار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67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6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6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6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8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4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6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6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6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 advAuto="0"/>
      <p:bldP spid="58" grpId="0" animBg="1" advAuto="0"/>
      <p:bldP spid="59" grpId="0" animBg="1" advAuto="0"/>
      <p:bldP spid="60" grpId="0" animBg="1" advAuto="0"/>
      <p:bldP spid="61" grpId="0" animBg="1" advAuto="0"/>
      <p:bldP spid="62" grpId="0" animBg="1" advAuto="0"/>
      <p:bldP spid="63" grpId="0" animBg="1" advAuto="0"/>
      <p:bldP spid="64" grpId="0" animBg="1" advAuto="0"/>
      <p:bldP spid="65" grpId="0" animBg="1" advAuto="0"/>
      <p:bldP spid="66" grpId="0" animBg="1" advAuto="0"/>
      <p:bldP spid="67" grpId="0" animBg="1" advAuto="0"/>
      <p:bldP spid="68" grpId="0" animBg="1" advAuto="0"/>
      <p:bldP spid="69" grpId="0" animBg="1" advAuto="0"/>
      <p:bldP spid="70" grpId="0" animBg="1" advAuto="0"/>
      <p:bldP spid="71" grpId="0" animBg="1" advAuto="0"/>
      <p:bldP spid="72" grpId="0" animBg="1" advAuto="0"/>
      <p:bldP spid="73" grpId="0" animBg="1" advAuto="0"/>
      <p:bldP spid="74" grpId="0" animBg="1" advAuto="0"/>
      <p:bldP spid="75" grpId="0" animBg="1" advAuto="0"/>
      <p:bldP spid="76" grpId="0" animBg="1" advAuto="0"/>
      <p:bldP spid="77" grpId="0" animBg="1" advAuto="0"/>
      <p:bldP spid="78" grpId="0" animBg="1" advAuto="0"/>
      <p:bldP spid="79" grpId="0" animBg="1" advAuto="0"/>
      <p:bldP spid="80" grpId="0" animBg="1" advAuto="0"/>
      <p:bldP spid="81" grpId="0" animBg="1" advAuto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358078"/>
            <a:ext cx="2397487" cy="3593456"/>
            <a:chOff x="4570072" y="2213321"/>
            <a:chExt cx="2326354" cy="3486839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20011" y="4241911"/>
            <a:ext cx="2189163" cy="549275"/>
            <a:chOff x="5920011" y="4576764"/>
            <a:chExt cx="2189163" cy="549275"/>
          </a:xfrm>
        </p:grpSpPr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4" name="Oval 25">
              <a:extLst>
                <a:ext uri="{FF2B5EF4-FFF2-40B4-BE49-F238E27FC236}">
                  <a16:creationId xmlns=""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327510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=""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428193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="" xmlns:a16="http://schemas.microsoft.com/office/drawing/2014/main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369258" y="3315913"/>
            <a:ext cx="49941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باتری موتورسیکلت‌ها قابلیت مجزا شدن و سرقت دارد.</a:t>
            </a: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369258" y="4287919"/>
            <a:ext cx="54467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استفاده از قابلیت کنترل و موقعیت یابی در خودرو برقی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95254" y="2400850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>
              <a:lnSpc>
                <a:spcPct val="150000"/>
              </a:lnSpc>
            </a:pPr>
            <a:r>
              <a:rPr lang="fa-IR" sz="2000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بخش عمده‌ای از قیمت موتور سیکلت برقی مربوط به باتری است.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06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79E81B6-D43F-4CF7-9AFD-D6DD9A0D4AD0}"/>
              </a:ext>
            </a:extLst>
          </p:cNvPr>
          <p:cNvSpPr txBox="1"/>
          <p:nvPr/>
        </p:nvSpPr>
        <p:spPr>
          <a:xfrm>
            <a:off x="690120" y="4302326"/>
            <a:ext cx="4331369" cy="230832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endParaRPr lang="en-US" altLang="ko-KR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  <a:p>
            <a:pPr algn="ctr">
              <a:defRPr/>
            </a:pPr>
            <a:r>
              <a:rPr lang="fa-IR" altLang="ko-KR" sz="7200" b="1" dirty="0">
                <a:solidFill>
                  <a:srgbClr val="FEDE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 Light"/>
                <a:cs typeface="B Titr" panose="00000700000000000000" pitchFamily="2" charset="-78"/>
              </a:rPr>
              <a:t>با تشکر</a:t>
            </a:r>
            <a:endParaRPr lang="ko-KR" altLang="en-US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074511" y="44504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000" b="1" dirty="0">
                <a:solidFill>
                  <a:prstClr val="white"/>
                </a:solidFill>
                <a:latin typeface="Calibri Light"/>
                <a:cs typeface="B Nazanin" panose="00000400000000000000" pitchFamily="2" charset="-78"/>
              </a:rPr>
              <a:t>02188398543 - 02188398563</a:t>
            </a:r>
            <a:endParaRPr lang="en-US" sz="2000" b="1" dirty="0">
              <a:solidFill>
                <a:prstClr val="white"/>
              </a:solidFill>
              <a:latin typeface="Calibri Ligh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6044" y="1433836"/>
            <a:ext cx="2580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www.boomerangtt.com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88" y="2325278"/>
            <a:ext cx="581446" cy="581446"/>
          </a:xfrm>
          <a:prstGeom prst="ellipse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736044" y="2439381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36044" y="3444926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3" t="18659" r="21136" b="21144"/>
          <a:stretch/>
        </p:blipFill>
        <p:spPr>
          <a:xfrm>
            <a:off x="816476" y="1318804"/>
            <a:ext cx="574158" cy="59939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8621" l="690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129" y="4400337"/>
            <a:ext cx="603619" cy="603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14649" r="17630" b="15919"/>
          <a:stretch/>
        </p:blipFill>
        <p:spPr>
          <a:xfrm>
            <a:off x="816476" y="3319956"/>
            <a:ext cx="619272" cy="619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88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نیاز به ابداع روش خلاقانه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0468" y="3701600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طراحی بصورت ساده و ارزان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751527" y="2940192"/>
            <a:ext cx="88653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برقراری ارتباط با سازندگان یا واردکنندگان موتور سیکلت برقی به منظور بکارگیری این محصول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86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68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5967443" y="2169865"/>
            <a:ext cx="36032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کوچک و سبک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4266929" y="5693597"/>
            <a:ext cx="251826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استفاده از دانش بومی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717422" y="4013937"/>
            <a:ext cx="29722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قابلیت نصب و جاسازی روی انواع باتری موتورسیکلت و دوچرخه برقی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255600" y="1973032"/>
            <a:ext cx="29513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بالا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(امکان از کار انداختن نداشته باشد)</a:t>
            </a: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6136042" y="4261824"/>
            <a:ext cx="29842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ارزان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-433396" y="631621"/>
            <a:ext cx="71604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پیاده سازی ساده</a:t>
            </a:r>
          </a:p>
        </p:txBody>
      </p:sp>
      <p:sp>
        <p:nvSpPr>
          <p:cNvPr id="94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5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6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7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8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9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34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 advAuto="0"/>
      <p:bldP spid="95" grpId="0" animBg="1" advAuto="0"/>
      <p:bldP spid="96" grpId="0" animBg="1" advAuto="0"/>
      <p:bldP spid="97" grpId="0" animBg="1" advAuto="0"/>
      <p:bldP spid="98" grpId="0" animBg="1" advAuto="0"/>
      <p:bldP spid="9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46477" y="2769010"/>
            <a:ext cx="5617591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400" b="1" dirty="0" smtClean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مانیتورینگ طول عمر، کارکرد و سیکل کاری </a:t>
            </a:r>
            <a:r>
              <a:rPr lang="fa-IR" sz="20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باتری</a:t>
            </a:r>
            <a:endParaRPr lang="fa-IR" sz="20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8694" y="1828988"/>
            <a:ext cx="2329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سیستم مانیتورینگ باتری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06" y="2048256"/>
            <a:ext cx="3333611" cy="30626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56233C0-BFB2-4ECF-BAEB-6328A24822C8}"/>
              </a:ext>
            </a:extLst>
          </p:cNvPr>
          <p:cNvSpPr txBox="1"/>
          <p:nvPr/>
        </p:nvSpPr>
        <p:spPr bwMode="auto">
          <a:xfrm>
            <a:off x="10245276" y="1075803"/>
            <a:ext cx="659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35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03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40" grpId="0"/>
      <p:bldP spid="21" grpId="0"/>
      <p:bldP spid="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2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3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4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50000" y="1825625"/>
            <a:ext cx="2449386" cy="549275"/>
            <a:chOff x="6350000" y="1825625"/>
            <a:chExt cx="2449386" cy="549275"/>
          </a:xfrm>
        </p:grpSpPr>
        <p:grpSp>
          <p:nvGrpSpPr>
            <p:cNvPr id="27" name="Group 26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28" name="Freeform 108">
              <a:extLst>
                <a:ext uri="{FF2B5EF4-FFF2-40B4-BE49-F238E27FC236}">
                  <a16:creationId xmlns=""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3825" y="5497513"/>
            <a:ext cx="2352675" cy="549275"/>
            <a:chOff x="6473825" y="5497513"/>
            <a:chExt cx="2352675" cy="549275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476F4CD0-08EC-4375-826C-A9E7EA1B4C50}"/>
                </a:ext>
              </a:extLst>
            </p:cNvPr>
            <p:cNvSpPr/>
            <p:nvPr/>
          </p:nvSpPr>
          <p:spPr>
            <a:xfrm flipH="1">
              <a:off x="6473825" y="5497513"/>
              <a:ext cx="549275" cy="549275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4331C00F-62C0-4B7A-B4A2-51E59FC7DBFF}"/>
                </a:ext>
              </a:extLst>
            </p:cNvPr>
            <p:cNvSpPr/>
            <p:nvPr/>
          </p:nvSpPr>
          <p:spPr>
            <a:xfrm flipH="1">
              <a:off x="8610600" y="5640388"/>
              <a:ext cx="215900" cy="215900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9D0D08D4-C9F6-43C9-A062-3C4424A925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100" y="5748338"/>
              <a:ext cx="107950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36" name="Oval 50">
              <a:extLst>
                <a:ext uri="{FF2B5EF4-FFF2-40B4-BE49-F238E27FC236}">
                  <a16:creationId xmlns="" xmlns:a16="http://schemas.microsoft.com/office/drawing/2014/main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4475" y="5599113"/>
              <a:ext cx="322263" cy="365125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20011" y="4576764"/>
            <a:ext cx="2189163" cy="549275"/>
            <a:chOff x="5920011" y="4576764"/>
            <a:chExt cx="2189163" cy="549275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41" name="Oval 25">
              <a:extLst>
                <a:ext uri="{FF2B5EF4-FFF2-40B4-BE49-F238E27FC236}">
                  <a16:creationId xmlns=""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03850" y="3662363"/>
            <a:ext cx="2160588" cy="549275"/>
            <a:chOff x="5403850" y="3662363"/>
            <a:chExt cx="2160588" cy="549275"/>
          </a:xfrm>
        </p:grpSpPr>
        <p:grpSp>
          <p:nvGrpSpPr>
            <p:cNvPr id="43" name="Group 42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46" name="Rounded Rectangle 51">
              <a:extLst>
                <a:ext uri="{FF2B5EF4-FFF2-40B4-BE49-F238E27FC236}">
                  <a16:creationId xmlns=""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934293" y="2763046"/>
            <a:ext cx="2143125" cy="549275"/>
            <a:chOff x="5934293" y="2763046"/>
            <a:chExt cx="2143125" cy="549275"/>
          </a:xfrm>
        </p:grpSpPr>
        <p:grpSp>
          <p:nvGrpSpPr>
            <p:cNvPr id="51" name="Group 50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54" name="Oval 35">
              <a:extLst>
                <a:ext uri="{FF2B5EF4-FFF2-40B4-BE49-F238E27FC236}">
                  <a16:creationId xmlns="" xmlns:a16="http://schemas.microsoft.com/office/drawing/2014/main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466298" y="1781391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حساسیت باتری های لیتیوم یون به شرایط محیطی و کاربری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846931" y="3636189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مانیتورینگ وضعیت کارکرد باتری</a:t>
            </a:r>
            <a:endParaRPr lang="en-US" sz="2000" dirty="0">
              <a:solidFill>
                <a:srgbClr val="954F72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1017812" y="4588012"/>
            <a:ext cx="482282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مانیتورینگ سیکل عمر طی شده باتری 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استفاده از باتری بصورت رجیستری شده</a:t>
            </a: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95254" y="2735703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>
              <a:lnSpc>
                <a:spcPct val="150000"/>
              </a:lnSpc>
            </a:pPr>
            <a:r>
              <a:rPr lang="fa-IR" sz="2000" dirty="0">
                <a:solidFill>
                  <a:srgbClr val="00B0F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مانیتورینگ از وضعیت سلامت باتری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08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قابلیت نصب بر روی انواع باتری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307568" y="3817515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انتخاب الگوریتم های مناسب برای تخمین عمر و وضعیت باتری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830468" y="2956204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ابعاد و اندازه مناسب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0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1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1350</Words>
  <Application>Microsoft Office PowerPoint</Application>
  <PresentationFormat>Widescreen</PresentationFormat>
  <Paragraphs>256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60" baseType="lpstr">
      <vt:lpstr>Arial Unicode MS</vt:lpstr>
      <vt:lpstr>맑은 고딕</vt:lpstr>
      <vt:lpstr>A Iranian Sans</vt:lpstr>
      <vt:lpstr>Arial</vt:lpstr>
      <vt:lpstr>Arial Rounded MT Bold</vt:lpstr>
      <vt:lpstr>B Mitra</vt:lpstr>
      <vt:lpstr>B Nazanin</vt:lpstr>
      <vt:lpstr>B Titr</vt:lpstr>
      <vt:lpstr>Calibri</vt:lpstr>
      <vt:lpstr>Calibri Light</vt:lpstr>
      <vt:lpstr>Lato</vt:lpstr>
      <vt:lpstr>Myriad عربي</vt:lpstr>
      <vt:lpstr>Raleway</vt:lpstr>
      <vt:lpstr>Source Sans Pro</vt:lpstr>
      <vt:lpstr>Times New Roman</vt:lpstr>
      <vt:lpstr>Wingdings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طراحی و ساخت پنل خورشیدی AC با استفاده از میکرواینورتر هوشمند خورشیدی ساخت داخل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Niroo Research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Mehdi Rezaei</dc:creator>
  <cp:lastModifiedBy>Hoda Maraghei</cp:lastModifiedBy>
  <cp:revision>78</cp:revision>
  <dcterms:created xsi:type="dcterms:W3CDTF">2020-02-20T08:50:25Z</dcterms:created>
  <dcterms:modified xsi:type="dcterms:W3CDTF">2020-07-14T05:44:30Z</dcterms:modified>
</cp:coreProperties>
</file>