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7" r:id="rId3"/>
    <p:sldId id="258" r:id="rId4"/>
    <p:sldId id="372" r:id="rId5"/>
    <p:sldId id="300" r:id="rId6"/>
    <p:sldId id="338" r:id="rId7"/>
    <p:sldId id="275" r:id="rId8"/>
    <p:sldId id="346" r:id="rId9"/>
    <p:sldId id="277" r:id="rId10"/>
    <p:sldId id="347" r:id="rId11"/>
    <p:sldId id="348" r:id="rId12"/>
    <p:sldId id="349" r:id="rId13"/>
    <p:sldId id="350" r:id="rId14"/>
    <p:sldId id="352" r:id="rId15"/>
    <p:sldId id="351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70" r:id="rId32"/>
    <p:sldId id="369" r:id="rId33"/>
    <p:sldId id="368" r:id="rId34"/>
    <p:sldId id="371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8AD1A8-258A-4163-A468-03BD76D6D949}">
          <p14:sldIdLst>
            <p14:sldId id="257"/>
            <p14:sldId id="258"/>
            <p14:sldId id="372"/>
          </p14:sldIdLst>
        </p14:section>
        <p14:section name="نیاز تیپ 1" id="{F626EC19-2CBB-44A7-836F-EF7E9F123F3A}">
          <p14:sldIdLst>
            <p14:sldId id="300"/>
            <p14:sldId id="338"/>
            <p14:sldId id="275"/>
            <p14:sldId id="346"/>
            <p14:sldId id="277"/>
            <p14:sldId id="347"/>
            <p14:sldId id="348"/>
            <p14:sldId id="349"/>
            <p14:sldId id="350"/>
            <p14:sldId id="352"/>
            <p14:sldId id="351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70"/>
            <p14:sldId id="369"/>
            <p14:sldId id="368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359"/>
    <a:srgbClr val="3DBED9"/>
    <a:srgbClr val="FEDE00"/>
    <a:srgbClr val="8E7027"/>
    <a:srgbClr val="2698B2"/>
    <a:srgbClr val="FD3939"/>
    <a:srgbClr val="EAA8E2"/>
    <a:srgbClr val="93E5A8"/>
    <a:srgbClr val="5DD5FF"/>
    <a:srgbClr val="76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50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F8CB-BFC0-4604-A7F7-6B984FB18F9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78D7-7FD3-4510-B358-A5EAF509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4912-92D4-4E63-8C98-724FB95C1A9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978BC-529B-4EE8-B59E-04A74FA1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7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0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8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2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4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5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0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34" y="6411416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271" y="6324599"/>
            <a:ext cx="636029" cy="58321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microsoft.com/office/2007/relationships/hdphoto" Target="../media/hdphoto8.wdp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-68772"/>
            <a:ext cx="7756414" cy="20390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فناورانه </a:t>
            </a: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صنعت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(نیروگاه دماوند)</a:t>
            </a:r>
            <a:endParaRPr lang="ko-KR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3372822"/>
            <a:ext cx="743263" cy="93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27" y="5638867"/>
            <a:ext cx="1170681" cy="57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4533653"/>
            <a:ext cx="954657" cy="8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-5361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398932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334525" y="736479"/>
            <a:ext cx="6559472" cy="943675"/>
            <a:chOff x="612412" y="-354866"/>
            <a:chExt cx="6559471" cy="94367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612412" y="219478"/>
              <a:ext cx="65594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>
                <a:defRPr/>
              </a:pPr>
              <a:r>
                <a:rPr lang="fa-IR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تامين كليد</a:t>
              </a:r>
              <a:r>
                <a:rPr lang="en-US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 </a:t>
              </a:r>
              <a:r>
                <a:rPr lang="fa-IR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 </a:t>
              </a:r>
              <a:r>
                <a:rPr lang="en-US" b="1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KV</a:t>
              </a:r>
              <a:r>
                <a:rPr lang="fa-IR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 3سيستم </a:t>
              </a:r>
              <a:r>
                <a:rPr lang="en-US" b="1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SFC</a:t>
              </a:r>
              <a:r>
                <a:rPr lang="fa-IR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 (سيستم راه انداز) واحدهاي گازي </a:t>
              </a:r>
              <a:r>
                <a:rPr lang="en-US" b="1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V92-2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484254" y="-354866"/>
              <a:ext cx="64872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21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51329" y="1940800"/>
            <a:ext cx="609616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واحدهاي طرح آنسالدو 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V94-2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با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از ژنراتور به عنوان موتور سنكرون قابليت راه اندازي واحد را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دارند.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بريكر 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SFC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يك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كليد 3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KV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مي‌باشد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كه وظيفه تغذيه ژنراتور را در شرايط موتوري به صورت مستقيم دارا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مي‌باشد. تعداد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18 دستگاه بريكر در حال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بهره‌برداري است بريكر 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SPARE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وجود ندارد.</a:t>
            </a:r>
            <a:endParaRPr lang="fa-IR" sz="1600" b="1" dirty="0">
              <a:solidFill>
                <a:srgbClr val="FF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برگزاري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مناقصات متعدد جهت تامين كالا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</a:t>
            </a:r>
            <a:r>
              <a:rPr lang="fa-IR" sz="16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بررسي امكان تامين از طريق خريد خارجي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يا ساخت داخل</a:t>
            </a:r>
            <a:endParaRPr lang="fa-IR" sz="1600" b="1" dirty="0">
              <a:solidFill>
                <a:srgbClr val="FF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حداقل</a:t>
            </a:r>
            <a:r>
              <a:rPr lang="fa-IR" sz="16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 3 دستگاه مورد نياز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قديمي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شدن ورژن تجهيز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وجود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تحريم هاي اقتصادي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1" y="1604639"/>
            <a:ext cx="3386382" cy="3771916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97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1888674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6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8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7647337" y="65227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1988727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695000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531738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632421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446139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775296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674613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589014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035521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2883246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782563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696964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8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787075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517576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610319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713384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400140" y="4310804"/>
            <a:ext cx="48997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بومي</a:t>
            </a:r>
            <a:r>
              <a:rPr lang="fa-IR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سازی و ارتقاء سطح كيفي و كمي صنعت ساخت داخل تجهيزات الكتريكي در كشور</a:t>
            </a:r>
            <a:endParaRPr lang="fa-IR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80025" y="2280730"/>
            <a:ext cx="4879506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</a:t>
            </a:r>
            <a:r>
              <a:rPr lang="fa-IR" b="1" dirty="0" smtClean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اقتصادی راه اندازي و حفظ پايداري واحد هاي توليدي </a:t>
            </a:r>
            <a:endParaRPr lang="en-US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9729" y="1173347"/>
            <a:ext cx="5359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تامین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بريكرهاي خاص و پیشرفته 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سازندگان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اصلي 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 به ویژه پشتیبانی فنی ضعیف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0140" y="3343916"/>
            <a:ext cx="4925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</a:t>
            </a:r>
            <a:r>
              <a:rPr lang="fa-IR" b="1" dirty="0" smtClean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كليدهاي </a:t>
            </a:r>
            <a:r>
              <a:rPr lang="fa-IR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ساخت داخل کشور در مقایسه با نمونه های ساخته شده توسط شرکت های معتبر خارجی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509763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617713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8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468488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366888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0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2887" y="5449707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5651" y="5281657"/>
            <a:ext cx="584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خاص بودن تجهيز از لحاظ مشخصات فني(رديف </a:t>
            </a:r>
            <a:r>
              <a:rPr lang="fa-IR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ولتاژ) </a:t>
            </a:r>
            <a:r>
              <a:rPr lang="fa-IR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 محل مصرف (مخصوص سيستم راه انداز واحدهاي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v94-2</a:t>
            </a:r>
            <a:r>
              <a:rPr lang="fa-IR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)</a:t>
            </a:r>
            <a:endParaRPr lang="fa-IR" dirty="0">
              <a:solidFill>
                <a:srgbClr val="00206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8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 rot="16200000">
            <a:off x="9570641" y="3172198"/>
            <a:ext cx="3348577" cy="890393"/>
            <a:chOff x="3588458" y="3033450"/>
            <a:chExt cx="6741404" cy="1792550"/>
          </a:xfrm>
        </p:grpSpPr>
        <p:grpSp>
          <p:nvGrpSpPr>
            <p:cNvPr id="40" name="Group 39"/>
            <p:cNvGrpSpPr/>
            <p:nvPr/>
          </p:nvGrpSpPr>
          <p:grpSpPr>
            <a:xfrm>
              <a:off x="3588458" y="3033450"/>
              <a:ext cx="6741404" cy="1792550"/>
              <a:chOff x="3374146" y="2604825"/>
              <a:chExt cx="6741404" cy="1792550"/>
            </a:xfrm>
          </p:grpSpPr>
          <p:sp>
            <p:nvSpPr>
              <p:cNvPr id="64" name="Freeform 446"/>
              <p:cNvSpPr>
                <a:spLocks/>
              </p:cNvSpPr>
              <p:nvPr/>
            </p:nvSpPr>
            <p:spPr bwMode="auto">
              <a:xfrm>
                <a:off x="3374146" y="3068644"/>
                <a:ext cx="1549402" cy="1327154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Freeform 485"/>
              <p:cNvSpPr>
                <a:spLocks noEditPoints="1"/>
              </p:cNvSpPr>
              <p:nvPr/>
            </p:nvSpPr>
            <p:spPr bwMode="auto">
              <a:xfrm>
                <a:off x="3512242" y="2604825"/>
                <a:ext cx="1273177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4056192" y="3563363"/>
              <a:ext cx="720002" cy="7200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73" name="TextBox 14"/>
          <p:cNvSpPr txBox="1">
            <a:spLocks noChangeArrowheads="1"/>
          </p:cNvSpPr>
          <p:nvPr/>
        </p:nvSpPr>
        <p:spPr bwMode="auto">
          <a:xfrm>
            <a:off x="1470454" y="423182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2270234" y="3576934"/>
            <a:ext cx="80989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مشاركت و همكاري و هم انديشي سازمان هاي خصوصي و دولتي و صاحبان صنايع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154224" y="4522066"/>
            <a:ext cx="82149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پیچیدگی 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بخش‌های مختلف پروژه و نیازمندی به تیم خبره از تخصص‌های مختلف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2638097" y="2644879"/>
            <a:ext cx="7731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امكان تامين تجهيزات  و قطعات داخلي به واسطه وجود تحريم هاي اقتصادي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499945" y="1924615"/>
            <a:ext cx="676451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ساخت 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بريكر هاي خاص صنعت نيروگاهي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5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41846" y="2057034"/>
            <a:ext cx="8197038" cy="977191"/>
            <a:chOff x="2641846" y="2057034"/>
            <a:chExt cx="8197038" cy="97719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41846" y="2057034"/>
              <a:ext cx="8197038" cy="977191"/>
              <a:chOff x="2641846" y="2057034"/>
              <a:chExt cx="8197038" cy="97719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2641846" y="2057034"/>
                <a:ext cx="7303027" cy="977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 algn="ctr">
                  <a:lnSpc>
                    <a:spcPct val="150000"/>
                  </a:lnSpc>
                  <a:defRPr/>
                </a:pPr>
                <a:r>
                  <a:rPr lang="fa-IR" sz="20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پرهيز از ايجاد تغييرات در فلسفه طراحي فني تجهيز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fa-IR" sz="20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(به عنوان مثال: حذف ملاحظات حفاظتي و يا حذف بعضي از </a:t>
                </a:r>
                <a:r>
                  <a:rPr lang="fa-IR" sz="2000" kern="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المان‌ها </a:t>
                </a:r>
                <a:r>
                  <a:rPr lang="fa-IR" sz="20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به دليل معيوب شدن)</a:t>
                </a:r>
              </a:p>
            </p:txBody>
          </p:sp>
        </p:grpSp>
        <p:sp>
          <p:nvSpPr>
            <p:cNvPr id="30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2590552" y="3651436"/>
            <a:ext cx="8248332" cy="1465226"/>
            <a:chOff x="2590552" y="3171981"/>
            <a:chExt cx="8248332" cy="1465226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590552" y="3220409"/>
              <a:ext cx="7354321" cy="141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fa-IR" sz="20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استفاده از بريكر دستي و ايجاد شرايط پر خطر به واسطه ورود </a:t>
              </a:r>
              <a:r>
                <a:rPr lang="fa-IR" sz="200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فرمان‌هاي </a:t>
              </a:r>
              <a:r>
                <a:rPr lang="fa-IR" sz="20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دستي در شرايط عملكرد اتوماتيك </a:t>
              </a:r>
              <a:r>
                <a:rPr lang="fa-IR" sz="200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سيستم</a:t>
              </a:r>
              <a:endParaRPr lang="fa-IR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Nazanin" panose="00000400000000000000" pitchFamily="2" charset="-78"/>
              </a:endParaRPr>
            </a:p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41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1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11174"/>
            <a:ext cx="838075" cy="817623"/>
          </a:xfrm>
          <a:prstGeom prst="ellipse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19449" y="1815628"/>
            <a:ext cx="4880427" cy="3943049"/>
            <a:chOff x="3508376" y="4937126"/>
            <a:chExt cx="1281112" cy="1035050"/>
          </a:xfrm>
        </p:grpSpPr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445856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379245" y="1588101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بررسي امكانات موجود در كشور و حركت با ديدگاه واقع گرايانه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582854" y="5680060"/>
            <a:ext cx="578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برسي امكان بروز رساني و ارتقاء سطح كيفي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محصول</a:t>
            </a:r>
            <a:endParaRPr lang="fa-IR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-325056" y="105482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شناخت دقيق فلسفه فني و حفاظتي تجهيز مورد نظر</a:t>
            </a:r>
          </a:p>
        </p:txBody>
      </p:sp>
      <p:sp>
        <p:nvSpPr>
          <p:cNvPr id="5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8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  <p:bldP spid="49" grpId="0"/>
      <p:bldP spid="50" grpId="0"/>
      <p:bldP spid="51" grpId="0" animBg="1" advAuto="0"/>
      <p:bldP spid="53" grpId="0" animBg="1" advAuto="0"/>
      <p:bldP spid="5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8" y="844971"/>
            <a:ext cx="6040191" cy="4881093"/>
          </a:xfrm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63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48485" y="1094427"/>
            <a:ext cx="6559472" cy="953861"/>
            <a:chOff x="826372" y="-365052"/>
            <a:chExt cx="6559471" cy="953862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826372" y="219478"/>
              <a:ext cx="65594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>
                <a:defRPr/>
              </a:pPr>
              <a:r>
                <a:rPr lang="fa-IR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رفع مشکلات عدم امکان تامین کارت های </a:t>
              </a:r>
              <a:r>
                <a:rPr lang="en-US" b="1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IMHSS03</a:t>
              </a:r>
              <a:r>
                <a:rPr lang="en-US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  </a:t>
              </a:r>
              <a:r>
                <a:rPr lang="fa-IR" kern="0" dirty="0" smtClean="0">
                  <a:solidFill>
                    <a:srgbClr val="3DBED9"/>
                  </a:solidFill>
                  <a:cs typeface="B Titr" panose="00000700000000000000" pitchFamily="2" charset="-78"/>
                </a:rPr>
                <a:t> واحدهای </a:t>
              </a:r>
              <a:r>
                <a:rPr lang="fa-IR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گازی </a:t>
              </a:r>
              <a:r>
                <a:rPr lang="en-US" b="1" kern="0" dirty="0">
                  <a:solidFill>
                    <a:srgbClr val="3DBED9"/>
                  </a:solidFill>
                  <a:cs typeface="B Titr" panose="00000700000000000000" pitchFamily="2" charset="-78"/>
                </a:rPr>
                <a:t>V94.2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45864" y="-365052"/>
              <a:ext cx="6260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22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28754" y="2184591"/>
            <a:ext cx="4683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rtl="1">
              <a:lnSpc>
                <a:spcPct val="200000"/>
              </a:lnSpc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کارت </a:t>
            </a:r>
            <a:r>
              <a:rPr lang="en-US" sz="1600" b="1" dirty="0">
                <a:solidFill>
                  <a:prstClr val="black"/>
                </a:solidFill>
                <a:latin typeface="Calibri Light"/>
                <a:ea typeface="Arial Unicode MS"/>
                <a:cs typeface="+mj-cs"/>
              </a:rPr>
              <a:t>IMHSS03 </a:t>
            </a:r>
            <a:r>
              <a:rPr lang="fa-IR" sz="1600" b="1" dirty="0">
                <a:solidFill>
                  <a:prstClr val="black"/>
                </a:solidFill>
                <a:latin typeface="Calibri Light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Calibri Light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Calibri Light"/>
              </a:rPr>
              <a:t>Hydraulic Servo Module</a:t>
            </a:r>
            <a:r>
              <a:rPr lang="fa-IR" sz="1600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ماژول های سیستم کنترلی</a:t>
            </a:r>
            <a:r>
              <a:rPr lang="fa-IR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INFI90 ABB</a:t>
            </a:r>
            <a:r>
              <a:rPr lang="fa-IR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 باشد. این ماژول برای کنترل پوزیشن کنترل ولوهای سوخت جهت کنترل توربین بکار می رود.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40" y="1490441"/>
            <a:ext cx="2612836" cy="3771916"/>
          </a:xfrm>
          <a:prstGeom prst="ellipse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8" y="3828999"/>
            <a:ext cx="4983699" cy="20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94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8" name="Group 5337"/>
          <p:cNvGrpSpPr/>
          <p:nvPr/>
        </p:nvGrpSpPr>
        <p:grpSpPr>
          <a:xfrm>
            <a:off x="0" y="812136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75467" y="691530"/>
            <a:ext cx="55291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36 عدد کارت در واحدهای گازی در حال بهره برداري می باشد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نداشتن کارت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SPARE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در صورت خرابی تجهیز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خرابی 6 عدد کارت در طی سه سال گذشته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برگزاري مناقصات متعدد جهت تامين كالا 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ارسال کارت به شرکت های متخصص داخلی جهت تعمیر و بازسازی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lang="fa-IR" sz="1600" b="1" dirty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: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بررسي امكان تامين از طريق خريد خارجي و يا ساخت داخل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تکیه به دانش متخصصین و مهندسین باتجربه و حرفه ایی در داخل </a:t>
            </a:r>
            <a:r>
              <a:rPr lang="fa-IR" sz="1600" b="1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کشور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حداقل</a:t>
            </a:r>
            <a:r>
              <a:rPr lang="fa-IR" sz="16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 6 عدد کارت  مورد نياز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قديمي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شدن ورژن تجهيز و وجود تحريم هاي اقتصادي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3" y="1399864"/>
            <a:ext cx="3364474" cy="3771916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73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4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5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0" name="Group 19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22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20011" y="4782828"/>
            <a:ext cx="2189163" cy="549275"/>
            <a:chOff x="5920011" y="4576764"/>
            <a:chExt cx="2189163" cy="549275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03850" y="3894185"/>
            <a:ext cx="2160588" cy="549275"/>
            <a:chOff x="5403850" y="3662363"/>
            <a:chExt cx="2160588" cy="549275"/>
          </a:xfrm>
        </p:grpSpPr>
        <p:grpSp>
          <p:nvGrpSpPr>
            <p:cNvPr id="33" name="Group 32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34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9" name="Group 38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40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57713" y="1584923"/>
            <a:ext cx="5831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تامین 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کارت‌های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IMHSS03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از 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سازندگان معتبر و به ویژه پشتیبانی فنی ضعیف 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57712" y="3709596"/>
            <a:ext cx="4994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</a:t>
            </a:r>
            <a:r>
              <a:rPr lang="fa-IR" sz="2000" b="1" dirty="0" smtClean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بردهای ساخت داخل </a:t>
            </a: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کشور در مقایسه با نمونه های ساخته شده توسط شرکت های معتبر خارجی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846931" y="2684826"/>
            <a:ext cx="5034761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b="1" dirty="0" smtClean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دسترس نبودن طراح و طرح اولیه به دلایل مختلف مانند تحریم و مشکلات در واردات</a:t>
            </a:r>
            <a:r>
              <a:rPr lang="fa-IR" sz="2000" dirty="0"/>
              <a:t> 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rtl="1">
              <a:lnSpc>
                <a:spcPct val="150000"/>
              </a:lnSpc>
            </a:pPr>
            <a:endParaRPr lang="fa-IR" sz="2000" b="1" dirty="0">
              <a:solidFill>
                <a:srgbClr val="3DBED9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70164" y="5002540"/>
            <a:ext cx="5548246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قدیمی بودن و یا معیوب بودن بردها و عدم تولید آنها از طرف شرکت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سازنده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	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89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812471" y="4604480"/>
            <a:ext cx="876069" cy="769616"/>
            <a:chOff x="10812471" y="4604480"/>
            <a:chExt cx="876069" cy="769616"/>
          </a:xfrm>
        </p:grpSpPr>
        <p:sp>
          <p:nvSpPr>
            <p:cNvPr id="49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53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57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8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61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2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ساخت 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بردهای الکترونیکی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3142444" y="3701600"/>
            <a:ext cx="747446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پیچیدگی بخش‌های مختلف پروژه و نیازمندی به تیم خبره از تخصص‌های مختلف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017431" y="2843726"/>
            <a:ext cx="959947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دستگاه جهت تست بردهای ساخته شده قبل از نصب در واحدهای نیروگاهی</a:t>
            </a:r>
            <a:endParaRPr lang="fa-IR" sz="2000" b="1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2102070" y="4714401"/>
            <a:ext cx="85180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تولید اکثر المان‌های نصب شده بر روی بردهای الکترونیکی ( آی سی ها، میکرو کنترلرها، ... ) در داخل کشور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39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/>
          </p:cNvPr>
          <p:cNvSpPr txBox="1"/>
          <p:nvPr/>
        </p:nvSpPr>
        <p:spPr>
          <a:xfrm>
            <a:off x="5091113" y="292963"/>
            <a:ext cx="6604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0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0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0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83" name="TextBox 82">
            <a:extLst/>
          </p:cNvPr>
          <p:cNvSpPr txBox="1"/>
          <p:nvPr/>
        </p:nvSpPr>
        <p:spPr bwMode="auto">
          <a:xfrm>
            <a:off x="3163888" y="1164244"/>
            <a:ext cx="7742237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5DD5FF"/>
                </a:solidFill>
                <a:cs typeface="B Titr" panose="00000700000000000000" pitchFamily="2" charset="-78"/>
              </a:rPr>
              <a:t>تامين 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الكتروموتور</a:t>
            </a:r>
            <a:r>
              <a:rPr lang="en-US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 </a:t>
            </a:r>
            <a:r>
              <a:rPr lang="en-US" sz="2000" b="1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KV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6.6</a:t>
            </a:r>
            <a:r>
              <a:rPr lang="en-US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 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سيستم </a:t>
            </a:r>
            <a:r>
              <a:rPr lang="fa-IR" sz="2000" kern="0" dirty="0">
                <a:solidFill>
                  <a:srgbClr val="5DD5FF"/>
                </a:solidFill>
                <a:cs typeface="B Titr" panose="00000700000000000000" pitchFamily="2" charset="-78"/>
              </a:rPr>
              <a:t>تغذيه آب بويلرها 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(</a:t>
            </a:r>
            <a:r>
              <a:rPr lang="en-US" sz="2000" b="1" kern="0" dirty="0">
                <a:solidFill>
                  <a:srgbClr val="5DD5FF"/>
                </a:solidFill>
                <a:cs typeface="B Titr" panose="00000700000000000000" pitchFamily="2" charset="-78"/>
              </a:rPr>
              <a:t>FWP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)</a:t>
            </a:r>
            <a:endParaRPr lang="en-US" sz="2000" kern="0" dirty="0">
              <a:solidFill>
                <a:srgbClr val="5DD5FF"/>
              </a:solidFill>
              <a:cs typeface="B Titr" panose="00000700000000000000" pitchFamily="2" charset="-78"/>
            </a:endParaRPr>
          </a:p>
        </p:txBody>
      </p:sp>
      <p:sp>
        <p:nvSpPr>
          <p:cNvPr id="86" name="TextBox 85">
            <a:extLst/>
          </p:cNvPr>
          <p:cNvSpPr txBox="1"/>
          <p:nvPr/>
        </p:nvSpPr>
        <p:spPr bwMode="auto">
          <a:xfrm>
            <a:off x="3163888" y="1890975"/>
            <a:ext cx="7742237" cy="707886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تامين </a:t>
            </a:r>
            <a:r>
              <a:rPr lang="fa-IR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كليد</a:t>
            </a:r>
            <a:r>
              <a:rPr lang="en-US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 </a:t>
            </a:r>
            <a:r>
              <a:rPr lang="fa-IR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 </a:t>
            </a:r>
            <a:r>
              <a:rPr lang="en-US" sz="2000" b="1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KV</a:t>
            </a:r>
            <a:r>
              <a:rPr lang="fa-IR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 3سيستم </a:t>
            </a:r>
            <a:r>
              <a:rPr lang="en-US" sz="2000" b="1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SFC</a:t>
            </a:r>
            <a:r>
              <a:rPr lang="fa-IR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 (سيستم راه انداز</a:t>
            </a:r>
            <a:r>
              <a:rPr lang="fa-IR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) </a:t>
            </a:r>
            <a:r>
              <a:rPr lang="fa-IR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واحدهاي گازي </a:t>
            </a:r>
            <a:r>
              <a:rPr lang="en-US" sz="2000" b="1" kern="0" dirty="0">
                <a:solidFill>
                  <a:srgbClr val="92D050"/>
                </a:solidFill>
                <a:cs typeface="B Titr" panose="00000700000000000000" pitchFamily="2" charset="-78"/>
              </a:rPr>
              <a:t>V92-2</a:t>
            </a:r>
          </a:p>
          <a:p>
            <a:pPr algn="r" rtl="1">
              <a:defRPr/>
            </a:pPr>
            <a:endParaRPr lang="fa-IR" sz="2000" kern="0" dirty="0">
              <a:solidFill>
                <a:srgbClr val="92D050"/>
              </a:solidFill>
              <a:cs typeface="B Titr" panose="00000700000000000000" pitchFamily="2" charset="-78"/>
            </a:endParaRPr>
          </a:p>
        </p:txBody>
      </p:sp>
      <p:sp>
        <p:nvSpPr>
          <p:cNvPr id="91" name="TextBox 90">
            <a:extLst/>
          </p:cNvPr>
          <p:cNvSpPr txBox="1"/>
          <p:nvPr/>
        </p:nvSpPr>
        <p:spPr bwMode="auto">
          <a:xfrm>
            <a:off x="3163888" y="2642419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7030A0"/>
                </a:solidFill>
                <a:cs typeface="B Titr" panose="00000700000000000000" pitchFamily="2" charset="-78"/>
              </a:rPr>
              <a:t>کارت </a:t>
            </a:r>
            <a:r>
              <a:rPr lang="fa-IR" sz="2000" kern="0" dirty="0">
                <a:solidFill>
                  <a:srgbClr val="7030A0"/>
                </a:solidFill>
                <a:cs typeface="B Titr" panose="00000700000000000000" pitchFamily="2" charset="-78"/>
              </a:rPr>
              <a:t>های </a:t>
            </a:r>
            <a:r>
              <a:rPr lang="en-US" sz="2000" b="1" kern="0" dirty="0">
                <a:solidFill>
                  <a:srgbClr val="7030A0"/>
                </a:solidFill>
                <a:cs typeface="B Titr" panose="00000700000000000000" pitchFamily="2" charset="-78"/>
              </a:rPr>
              <a:t>IMHSS03</a:t>
            </a:r>
            <a:r>
              <a:rPr lang="en-US" sz="2000" kern="0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000" kern="0" dirty="0" smtClean="0">
                <a:solidFill>
                  <a:srgbClr val="7030A0"/>
                </a:solidFill>
                <a:cs typeface="B Titr" panose="00000700000000000000" pitchFamily="2" charset="-78"/>
              </a:rPr>
              <a:t> واحدهای </a:t>
            </a:r>
            <a:r>
              <a:rPr lang="fa-IR" sz="2000" kern="0" dirty="0">
                <a:solidFill>
                  <a:srgbClr val="7030A0"/>
                </a:solidFill>
                <a:cs typeface="B Titr" panose="00000700000000000000" pitchFamily="2" charset="-78"/>
              </a:rPr>
              <a:t>گازی </a:t>
            </a:r>
            <a:r>
              <a:rPr lang="en-US" sz="2000" b="1" kern="0" dirty="0">
                <a:solidFill>
                  <a:srgbClr val="7030A0"/>
                </a:solidFill>
                <a:cs typeface="B Titr" panose="00000700000000000000" pitchFamily="2" charset="-78"/>
              </a:rPr>
              <a:t>V94.2</a:t>
            </a:r>
          </a:p>
        </p:txBody>
      </p:sp>
      <p:sp>
        <p:nvSpPr>
          <p:cNvPr id="96" name="TextBox 95">
            <a:extLst/>
          </p:cNvPr>
          <p:cNvSpPr txBox="1"/>
          <p:nvPr/>
        </p:nvSpPr>
        <p:spPr bwMode="auto">
          <a:xfrm>
            <a:off x="3289300" y="3161750"/>
            <a:ext cx="7742237" cy="73866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UPGRADING HARDWARE&amp;SOFTWARE LAN90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PCV</a:t>
            </a:r>
            <a:endParaRPr lang="fa-IR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289299" y="4023865"/>
            <a:ext cx="8280013" cy="707887"/>
            <a:chOff x="-1325644" y="769097"/>
            <a:chExt cx="8279041" cy="709861"/>
          </a:xfrm>
        </p:grpSpPr>
        <p:sp>
          <p:nvSpPr>
            <p:cNvPr id="24" name="TextBox 23">
              <a:extLst/>
            </p:cNvPr>
            <p:cNvSpPr txBox="1"/>
            <p:nvPr/>
          </p:nvSpPr>
          <p:spPr>
            <a:xfrm>
              <a:off x="6662918" y="893199"/>
              <a:ext cx="290479" cy="46165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sz="2400" kern="0" dirty="0">
                <a:solidFill>
                  <a:srgbClr val="5DD5FF"/>
                </a:solidFill>
                <a:latin typeface="Calibri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27" name="TextBox 26">
              <a:extLst/>
            </p:cNvPr>
            <p:cNvSpPr txBox="1"/>
            <p:nvPr/>
          </p:nvSpPr>
          <p:spPr bwMode="auto">
            <a:xfrm>
              <a:off x="-1325644" y="769097"/>
              <a:ext cx="7741329" cy="709861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marL="342900" indent="-342900" algn="ctr" rtl="1">
                <a:buFont typeface="Wingdings" panose="05000000000000000000" pitchFamily="2" charset="2"/>
                <a:buChar char="q"/>
                <a:defRPr/>
              </a:pPr>
              <a:r>
                <a:rPr lang="en-US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MAIN LUBE OIL PUMP TYP:CENTRIFUGAL/VERTICALL </a:t>
              </a:r>
              <a:r>
                <a:rPr lang="en-US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ACV80-250         (ASSEMBLY </a:t>
              </a:r>
              <a:r>
                <a:rPr lang="en-US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WITH JACKING OIL LINE)     </a:t>
              </a:r>
              <a:r>
                <a:rPr lang="en-US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MANU:FINDER</a:t>
              </a:r>
              <a:endParaRPr lang="en-US" sz="2000" kern="0" dirty="0">
                <a:solidFill>
                  <a:srgbClr val="5DD5FF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30" name="TextBox 29">
            <a:extLst/>
          </p:cNvPr>
          <p:cNvSpPr txBox="1"/>
          <p:nvPr/>
        </p:nvSpPr>
        <p:spPr bwMode="auto">
          <a:xfrm>
            <a:off x="3163888" y="5143867"/>
            <a:ext cx="7742237" cy="70788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AXIAL PISTON PUMP TYP:PV62R5DF02     </a:t>
            </a:r>
            <a:r>
              <a:rPr lang="en-US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                                                    </a:t>
            </a:r>
            <a:r>
              <a:rPr lang="en-US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FOR HYDRAULIC  PACKAGE     MANU: DENISON </a:t>
            </a:r>
            <a:endParaRPr lang="en-US" sz="2000" b="1" kern="0" dirty="0">
              <a:solidFill>
                <a:srgbClr val="92D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3918858"/>
            <a:chOff x="3508376" y="4776788"/>
            <a:chExt cx="1365188" cy="1028700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8118825" y="1946037"/>
            <a:ext cx="407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قابلیت ارتباط با واحدهای کنترل فرآیند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(PCU)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 لوپ کنترلی در سیستم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INFI90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1196204" y="5152619"/>
            <a:ext cx="335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دریافت تائیدیه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مراجع معتبر و ذیصلاح</a:t>
            </a:r>
            <a:endParaRPr lang="en-US" sz="2000" dirty="0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07226" y="3296729"/>
            <a:ext cx="3599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 smtClean="0">
                <a:cs typeface="B Nazanin" pitchFamily="2" charset="-78"/>
              </a:rPr>
              <a:t>لزوم مطابقت شماتیک و مشخصات فیزیکی در </a:t>
            </a:r>
            <a:r>
              <a:rPr lang="en-US" sz="2000" dirty="0" smtClean="0">
                <a:cs typeface="B Nazanin" pitchFamily="2" charset="-78"/>
              </a:rPr>
              <a:t>RACK INFI90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سازگاری و قابلیت کالیبره نمودن کنترل والوهای سوخت گاز و گازوئیل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(MOOG)</a:t>
            </a:r>
            <a:endParaRPr lang="en-US" sz="2000" dirty="0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2664773" y="615229"/>
            <a:ext cx="5403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لزوم آشنایی کامل با سیستم های کنترلی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INFI90 ABB</a:t>
            </a:r>
            <a:endParaRPr lang="en-US" sz="2000" dirty="0"/>
          </a:p>
        </p:txBody>
      </p:sp>
      <p:sp>
        <p:nvSpPr>
          <p:cNvPr id="7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2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70" grpId="0"/>
      <p:bldP spid="71" grpId="0" animBg="1" advAuto="0"/>
      <p:bldP spid="72" grpId="0" animBg="1" advAuto="0"/>
      <p:bldP spid="73" grpId="0" animBg="1" advAuto="0"/>
      <p:bldP spid="74" grpId="0" animBg="1" advAuto="0"/>
      <p:bldP spid="7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7" y="2123947"/>
            <a:ext cx="4710524" cy="33559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1586" y="1820735"/>
            <a:ext cx="6344357" cy="3962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07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168397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103079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2" y="1175659"/>
            <a:ext cx="6814919" cy="48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37" y="935987"/>
            <a:ext cx="47244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7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168397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103079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1401291"/>
            <a:ext cx="4876800" cy="47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74" y="1199410"/>
            <a:ext cx="4933950" cy="466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17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48485" y="1074842"/>
            <a:ext cx="6559472" cy="1127335"/>
            <a:chOff x="826372" y="-384637"/>
            <a:chExt cx="6559471" cy="112733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826372" y="219478"/>
              <a:ext cx="6559471" cy="523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>
                <a:defRPr/>
              </a:pPr>
              <a:r>
                <a:rPr lang="en-US" sz="2400" dirty="0">
                  <a:solidFill>
                    <a:srgbClr val="3DBED9"/>
                  </a:solidFill>
                  <a:latin typeface="Calibri" pitchFamily="34" charset="0"/>
                </a:rPr>
                <a:t>UPGRADING HARDWARE&amp;SOFTWARE LAN90</a:t>
              </a:r>
              <a:r>
                <a:rPr lang="en-US" sz="2800" dirty="0">
                  <a:solidFill>
                    <a:srgbClr val="3DBED9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solidFill>
                    <a:srgbClr val="3DBED9"/>
                  </a:solidFill>
                  <a:latin typeface="Calibri" pitchFamily="34" charset="0"/>
                </a:rPr>
                <a:t>PCV</a:t>
              </a:r>
              <a:endParaRPr lang="en-US" b="1" kern="0" dirty="0">
                <a:solidFill>
                  <a:srgbClr val="3DBED9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85052" y="-384637"/>
              <a:ext cx="6260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23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62006" y="2184591"/>
            <a:ext cx="58507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rtl="1">
              <a:lnSpc>
                <a:spcPct val="20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سیستم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INFI90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، سیستم مدیریت فرآیندهای توزیع شده می باشد.شبکه ای از واحدهای کنترل فرآیند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(PCU)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از طریق یک حلقه ارتباطی به نحوی به یکدیگر متصل شده اند که </a:t>
            </a:r>
            <a:r>
              <a:rPr lang="fa-IR" sz="2000" b="1" dirty="0">
                <a:cs typeface="B Nazanin" panose="00000400000000000000" pitchFamily="2" charset="-78"/>
              </a:rPr>
              <a:t>می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توانند اطلاعات را با یکدیگر به اشتراک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بگذارند.کنسول‌های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بهره برداری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(LAN90PCV)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، داده های فرآیند را نمایش داده و کنترل فرآیند را آسان می سازد.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LAN90PCV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تحت سیستم عامل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QNX4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قابل اجرا می باشد.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2" y="233583"/>
            <a:ext cx="4227653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15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9" y="457653"/>
            <a:ext cx="4567054" cy="55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48052" y="69232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30عدد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PCV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در واحدهای گازی در حال بهره برداري می باشد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نداشتن قطعات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SPARE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در صورت خرابی تجهیز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خرابی متعدد کارتهای داخلی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PCV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در طی سه سال گذشته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برگزاري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مناقصات متعدد جهت تامين كالا </a:t>
            </a:r>
          </a:p>
          <a:p>
            <a:pPr marL="285750" lvl="0" indent="-285750" algn="r" rtl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ارسال قطعات معیوب به شرکت های متخصص داخلی جهت تعمیر و بازسازی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lang="fa-IR" sz="1600" b="1" dirty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</a:t>
            </a:r>
            <a:r>
              <a:rPr lang="fa-IR" sz="16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بررسي امكان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LAN90 PCV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UPGRADING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از طريق خريد خارجي و يا ساخت داخل</a:t>
            </a:r>
          </a:p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حداقل</a:t>
            </a:r>
            <a:r>
              <a:rPr lang="fa-IR" sz="16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 9 عدد </a:t>
            </a:r>
            <a:r>
              <a:rPr lang="en-US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PCV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مورد نياز است</a:t>
            </a:r>
          </a:p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قديمي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شدن ورژن تجهيز و وجود تحريم هاي اقتصادي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5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194804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ysClr val="windowText" lastClr="000000">
                <a:lumMod val="85000"/>
                <a:lumOff val="15000"/>
                <a:alpha val="40000"/>
              </a:sysClr>
            </a:outerShdw>
            <a:reflection blurRad="6350" stA="52000" endA="300" endPos="19000" dir="5400000" sy="-100000" algn="bl" rotWithShape="0"/>
          </a:effectLst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10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11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12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 w="55000" cap="flat" cmpd="thickThin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</a:endParaRPr>
            </a:p>
          </p:txBody>
        </p:sp>
      </p:grp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647337" y="71165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50000" y="1754375"/>
            <a:ext cx="2449386" cy="549275"/>
            <a:chOff x="6350000" y="1825625"/>
            <a:chExt cx="2449386" cy="549275"/>
          </a:xfrm>
        </p:grpSpPr>
        <p:grpSp>
          <p:nvGrpSpPr>
            <p:cNvPr id="15" name="Group 14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6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20011" y="4711578"/>
            <a:ext cx="2189163" cy="549275"/>
            <a:chOff x="5920011" y="4576764"/>
            <a:chExt cx="2189163" cy="549275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03850" y="3822935"/>
            <a:ext cx="2160588" cy="549275"/>
            <a:chOff x="5403850" y="3662363"/>
            <a:chExt cx="2160588" cy="549275"/>
          </a:xfrm>
        </p:grpSpPr>
        <p:grpSp>
          <p:nvGrpSpPr>
            <p:cNvPr id="26" name="Group 25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27" name="Rounded Rectangle 51">
              <a:extLst>
                <a:ext uri="{FF2B5EF4-FFF2-40B4-BE49-F238E27FC236}">
                  <a16:creationId xmlns=""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34293" y="2691796"/>
            <a:ext cx="2143125" cy="549275"/>
            <a:chOff x="5934293" y="2763046"/>
            <a:chExt cx="2143125" cy="549275"/>
          </a:xfrm>
        </p:grpSpPr>
        <p:grpSp>
          <p:nvGrpSpPr>
            <p:cNvPr id="32" name="Group 31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33" name="Oval 35">
              <a:extLst>
                <a:ext uri="{FF2B5EF4-FFF2-40B4-BE49-F238E27FC236}">
                  <a16:creationId xmlns=""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68135" y="1513673"/>
            <a:ext cx="58208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تامین قطعات داخلی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PCV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از 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سازندگان معتبر و به ویژه پشتیبانی فنی ضعیف 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70165" y="2613576"/>
            <a:ext cx="5611528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BED9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در 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solidFill>
                  <a:srgbClr val="3DBED9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دسترس نبودن طراح و طرح اولیه به دلایل مختلف مانند تحریم و مشکلات در واردات</a:t>
            </a: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270164" y="4931290"/>
            <a:ext cx="5548246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	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7824" y="3843483"/>
            <a:ext cx="4509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7D3C4A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B Nazanin" panose="00000400000000000000" pitchFamily="2" charset="-78"/>
              </a:rPr>
              <a:t>قدیمی بودن و یا معیوب بودن قطعات و عدم تولید آن‌ها از طرف شرکت سازنده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90152" y="4689635"/>
            <a:ext cx="572825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مقاوم سازی </a:t>
            </a:r>
            <a:r>
              <a:rPr lang="en-US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PCV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ها برای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مقابله با حملات سایبری :</a:t>
            </a: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	- تشخیص حمله سایبری </a:t>
            </a:r>
            <a:endParaRPr lang="fa-IR" b="1" dirty="0" smtClean="0">
              <a:solidFill>
                <a:srgbClr val="E99359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	- بکارگیری الگوریتم های حفاظتی مقابله با حمله سایبری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6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812471" y="4604480"/>
            <a:ext cx="876069" cy="769616"/>
            <a:chOff x="10812471" y="4604480"/>
            <a:chExt cx="876069" cy="769616"/>
          </a:xfrm>
        </p:grpSpPr>
        <p:sp>
          <p:nvSpPr>
            <p:cNvPr id="49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53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57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8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61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2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579418" y="2094893"/>
            <a:ext cx="9037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UPGRADING  HARDWARE&amp;SOFTWARE LAN90 PCV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3142444" y="3701600"/>
            <a:ext cx="747446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پیچیدگی بخش‌های مختلف پروژه و نیازمندی به تیم خبره از تخصص‌های مختلف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017431" y="2843726"/>
            <a:ext cx="959947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شناسایی مشکلات سایبری در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LAN90 PCV</a:t>
            </a: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 روشهای مقابله با آن‌ها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1389413" y="4714401"/>
            <a:ext cx="92306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توجه کافی به امنیت سایبری به دلیل عدم اطلاع برخی مدیران و کارشناسان فنی از پیامدهای آن در سیستم های صنعتی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5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3918858"/>
            <a:chOff x="3508376" y="4776788"/>
            <a:chExt cx="1365188" cy="1028700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8118825" y="1946037"/>
            <a:ext cx="407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قابلیت ارتباط با واحدهای کنترل فرآیند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(PCU)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 لوپ کنترلی در سیستم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INFI90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1196204" y="5152619"/>
            <a:ext cx="335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دریافت تائیدیه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مراجع معتبر و ذیصلاح</a:t>
            </a:r>
            <a:endParaRPr lang="en-US" sz="2000" dirty="0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07226" y="3296729"/>
            <a:ext cx="3599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cs typeface="B Nazanin" pitchFamily="2" charset="-78"/>
              </a:rPr>
              <a:t>پیاده سازی استراتژی های مختلف امنیت سایبری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لزوم بررسی حملات سایبری به زیرساخت‌های صنعت برق و بررسی مکانیزم عملکرد بدافزارهای مهم</a:t>
            </a: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2664773" y="615229"/>
            <a:ext cx="5403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لزوم آشنایی کامل با سیستم های کنترلی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INFI90 ABB</a:t>
            </a:r>
            <a:endParaRPr lang="en-US" sz="2000" dirty="0"/>
          </a:p>
        </p:txBody>
      </p:sp>
      <p:sp>
        <p:nvSpPr>
          <p:cNvPr id="7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5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70" grpId="0"/>
      <p:bldP spid="71" grpId="0" animBg="1" advAuto="0"/>
      <p:bldP spid="72" grpId="0" animBg="1" advAuto="0"/>
      <p:bldP spid="73" grpId="0" animBg="1" advAuto="0"/>
      <p:bldP spid="74" grpId="0" animBg="1" advAuto="0"/>
      <p:bldP spid="75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60286"/>
            <a:ext cx="838075" cy="817623"/>
          </a:xfrm>
          <a:prstGeom prst="ellipse">
            <a:avLst/>
          </a:prstGeom>
        </p:spPr>
      </p:pic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5066154" y="633383"/>
            <a:ext cx="5841714" cy="6848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28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عکس داخلی تجهيز(سخت افزار)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3" y="1391283"/>
            <a:ext cx="3050449" cy="40672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22" y="1391283"/>
            <a:ext cx="4733120" cy="4067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0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/>
          </p:cNvPr>
          <p:cNvSpPr txBox="1"/>
          <p:nvPr/>
        </p:nvSpPr>
        <p:spPr>
          <a:xfrm>
            <a:off x="5091113" y="292963"/>
            <a:ext cx="6604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0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0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0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91" name="TextBox 90">
            <a:extLst/>
          </p:cNvPr>
          <p:cNvSpPr txBox="1"/>
          <p:nvPr/>
        </p:nvSpPr>
        <p:spPr bwMode="auto">
          <a:xfrm>
            <a:off x="3163888" y="1714218"/>
            <a:ext cx="7742237" cy="67710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lvl="0" indent="-285750" algn="ctr" rtl="1" fontAlgn="ctr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7030A0"/>
                </a:solidFill>
              </a:rPr>
              <a:t>MANUAL BALL VALVE EBV 8*6  DWG  EBV00103-15A-002-0   380*380*50</a:t>
            </a:r>
          </a:p>
          <a:p>
            <a:pPr lvl="0" algn="ctr" fontAlgn="ctr">
              <a:defRPr/>
            </a:pPr>
            <a:r>
              <a:rPr lang="en-US" b="1" dirty="0">
                <a:solidFill>
                  <a:srgbClr val="7030A0"/>
                </a:solidFill>
              </a:rPr>
              <a:t>            MANU:PERAR              </a:t>
            </a:r>
            <a:r>
              <a:rPr lang="en-US" sz="2000" b="1" dirty="0">
                <a:solidFill>
                  <a:srgbClr val="7030A0"/>
                </a:solidFill>
              </a:rPr>
              <a:t>system</a:t>
            </a:r>
            <a:r>
              <a:rPr lang="en-US" b="1" dirty="0">
                <a:solidFill>
                  <a:srgbClr val="7030A0"/>
                </a:solidFill>
              </a:rPr>
              <a:t>: GAS REDUCNG STATION</a:t>
            </a:r>
            <a:r>
              <a:rPr lang="fa-IR" b="1" dirty="0">
                <a:solidFill>
                  <a:srgbClr val="7030A0"/>
                </a:solidFill>
              </a:rPr>
              <a:t> 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6" name="TextBox 95">
            <a:extLst/>
          </p:cNvPr>
          <p:cNvSpPr txBox="1"/>
          <p:nvPr/>
        </p:nvSpPr>
        <p:spPr bwMode="auto">
          <a:xfrm>
            <a:off x="3351213" y="3157974"/>
            <a:ext cx="7742237" cy="67185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lvl="0" indent="-285750" algn="r" rt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BUTTERFLY VALVE TYPE:1-2471 </a:t>
            </a:r>
            <a:r>
              <a:rPr lang="en-US" b="1" dirty="0" smtClean="0">
                <a:solidFill>
                  <a:srgbClr val="FF0000"/>
                </a:solidFill>
              </a:rPr>
              <a:t>DN:200,PN:25 SUP:50PSI </a:t>
            </a:r>
            <a:r>
              <a:rPr lang="en-US" b="1" dirty="0">
                <a:solidFill>
                  <a:srgbClr val="FF0000"/>
                </a:solidFill>
              </a:rPr>
              <a:t>BODY MAT </a:t>
            </a:r>
            <a:r>
              <a:rPr lang="en-US" b="1" dirty="0" err="1">
                <a:solidFill>
                  <a:srgbClr val="FF0000"/>
                </a:solidFill>
              </a:rPr>
              <a:t>Cv</a:t>
            </a:r>
            <a:r>
              <a:rPr lang="en-US" b="1" dirty="0">
                <a:solidFill>
                  <a:srgbClr val="FF0000"/>
                </a:solidFill>
              </a:rPr>
              <a:t>: 178</a:t>
            </a:r>
          </a:p>
          <a:p>
            <a:pPr lvl="0" algn="r" rtl="1"/>
            <a:r>
              <a:rPr lang="en-US" b="1" dirty="0">
                <a:solidFill>
                  <a:srgbClr val="FF0000"/>
                </a:solidFill>
              </a:rPr>
              <a:t>                          MANU:PARCO         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system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AIR INTAKE  </a:t>
            </a:r>
          </a:p>
        </p:txBody>
      </p:sp>
    </p:spTree>
    <p:extLst>
      <p:ext uri="{BB962C8B-B14F-4D97-AF65-F5344CB8AC3E}">
        <p14:creationId xmlns:p14="http://schemas.microsoft.com/office/powerpoint/2010/main" val="39907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60286"/>
            <a:ext cx="838075" cy="817623"/>
          </a:xfrm>
          <a:prstGeom prst="ellipse">
            <a:avLst/>
          </a:prstGeom>
        </p:spPr>
      </p:pic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5066154" y="633383"/>
            <a:ext cx="5841714" cy="6848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28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عکس داخلی تجهيز(سخت افزار)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9" y="1816925"/>
            <a:ext cx="3292201" cy="276983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44" y="1824670"/>
            <a:ext cx="3080309" cy="2762094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50" y="1833217"/>
            <a:ext cx="2893957" cy="2753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1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60286"/>
            <a:ext cx="838075" cy="817623"/>
          </a:xfrm>
          <a:prstGeom prst="ellipse">
            <a:avLst/>
          </a:prstGeom>
        </p:spPr>
      </p:pic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5066154" y="633383"/>
            <a:ext cx="5841714" cy="6848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 تجهيز(سخت </a:t>
            </a:r>
            <a:r>
              <a:rPr lang="fa-IR" sz="28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افزار)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8145" y="1570310"/>
            <a:ext cx="10972800" cy="34956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 rtl="0">
              <a:lnSpc>
                <a:spcPct val="200000"/>
              </a:lnSpc>
              <a:buFont typeface="Wingdings 3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MOTHERBOARD MANU ; ADVANTECH ; TYPE: AIMB-742VG-00A2E</a:t>
            </a:r>
          </a:p>
          <a:p>
            <a:pPr marL="109728" indent="0" algn="l" rtl="0">
              <a:lnSpc>
                <a:spcPct val="200000"/>
              </a:lnSpc>
              <a:buFont typeface="Wingdings 3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IPC-610BP-260 CASE  Advantech 1902611413  for master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pcv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l" rtl="0">
              <a:lnSpc>
                <a:spcPct val="200000"/>
              </a:lnSpc>
              <a:buFont typeface="Wingdings 3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3)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PCA-6114P4  REV B1 backplane  Advantech1902611413 for MASTER PCV </a:t>
            </a:r>
          </a:p>
          <a:p>
            <a:pPr marL="109728" indent="0" algn="l" rtl="0">
              <a:lnSpc>
                <a:spcPct val="200000"/>
              </a:lnSpc>
              <a:buFont typeface="Wingdings 3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PCA-6359   , Rev A1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cpu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card   Advantech 1906635903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6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60286"/>
            <a:ext cx="838075" cy="817623"/>
          </a:xfrm>
          <a:prstGeom prst="ellipse">
            <a:avLst/>
          </a:prstGeom>
        </p:spPr>
      </p:pic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5066154" y="633383"/>
            <a:ext cx="5841714" cy="6848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28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عکس مشخصات نرم افزار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9" y="1566863"/>
            <a:ext cx="4724878" cy="393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1566863"/>
            <a:ext cx="4936187" cy="407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2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60286"/>
            <a:ext cx="838075" cy="817623"/>
          </a:xfrm>
          <a:prstGeom prst="ellipse">
            <a:avLst/>
          </a:prstGeom>
        </p:spPr>
      </p:pic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5066154" y="633383"/>
            <a:ext cx="5841714" cy="6848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28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عکس مشخصات نرم افزار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1920"/>
            <a:ext cx="5651852" cy="42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74" y="1501920"/>
            <a:ext cx="5056432" cy="42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9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0266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067484" y="254202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724841" y="565469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7C7D8D-1062-4B43-9B3A-22A51E770763}"/>
              </a:ext>
            </a:extLst>
          </p:cNvPr>
          <p:cNvSpPr txBox="1"/>
          <p:nvPr/>
        </p:nvSpPr>
        <p:spPr bwMode="auto">
          <a:xfrm>
            <a:off x="4548485" y="1346449"/>
            <a:ext cx="65594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fa-IR" sz="2000" kern="0" dirty="0">
                <a:solidFill>
                  <a:srgbClr val="3DBED9"/>
                </a:solidFill>
                <a:cs typeface="B Titr" panose="00000700000000000000" pitchFamily="2" charset="-78"/>
              </a:rPr>
              <a:t>پمپ اصلی روغن روانکاری توربین و ژنراتور </a:t>
            </a:r>
            <a:endParaRPr lang="fa-IR" sz="2000" kern="0" dirty="0" smtClean="0">
              <a:solidFill>
                <a:srgbClr val="3DBED9"/>
              </a:solidFill>
              <a:cs typeface="B Titr" panose="00000700000000000000" pitchFamily="2" charset="-78"/>
            </a:endParaRPr>
          </a:p>
          <a:p>
            <a:pPr lvl="0" algn="ctr" rtl="1">
              <a:defRPr/>
            </a:pPr>
            <a:r>
              <a:rPr lang="fa-IR" sz="2000" b="1" kern="0" dirty="0">
                <a:solidFill>
                  <a:srgbClr val="3DBED9"/>
                </a:solidFill>
                <a:cs typeface="B Titr" panose="00000700000000000000" pitchFamily="2" charset="-78"/>
              </a:rPr>
              <a:t>پمپ روغن سیستم هیدرولیک </a:t>
            </a:r>
            <a:endParaRPr lang="en-US" sz="2000" b="1" kern="0" dirty="0">
              <a:solidFill>
                <a:srgbClr val="3DBED9"/>
              </a:solidFill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29" y="272333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51832" y="2184591"/>
            <a:ext cx="581434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سيستم روانكاري، روغن لازم جهت روانكاري ياتاقانهاي توربين گاز و ژنراتوررا تأمين مي نمايد. پمپ هاي روغن روانكاري روغن تانك را از طريق كولر، والو كنترل دما، فيلتر مخصوص به هدر اصلي روغن ياتاقانها هدايت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مي‌كند.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سيستم روغن هيدروليك فشار بالا، وظيفه جابجا كردن شيرهاي كنترل و شيرهاي قطع اضطراري سوخت و شير قطع كننده تزريق آب را به عهده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469147"/>
            <a:ext cx="3386382" cy="3430887"/>
          </a:xfrm>
          <a:prstGeom prst="ellipse">
            <a:avLst/>
          </a:prstGeom>
        </p:spPr>
      </p:pic>
      <p:pic>
        <p:nvPicPr>
          <p:cNvPr id="19" name="Picture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2862768"/>
            <a:ext cx="3387270" cy="3430887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9749482" y="767969"/>
            <a:ext cx="121669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fa-IR" sz="1200" kern="0" dirty="0" smtClean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rPr>
              <a:t>24 و 25</a:t>
            </a:r>
            <a:endParaRPr lang="fa-IR" sz="1400" kern="0" dirty="0">
              <a:solidFill>
                <a:srgbClr val="5DD5FF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24 و 25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62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9833013" y="30266"/>
            <a:ext cx="1788083" cy="1445589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067484" y="3361420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5020141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724841" y="565469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7C7D8D-1062-4B43-9B3A-22A51E770763}"/>
              </a:ext>
            </a:extLst>
          </p:cNvPr>
          <p:cNvSpPr txBox="1"/>
          <p:nvPr/>
        </p:nvSpPr>
        <p:spPr bwMode="auto">
          <a:xfrm>
            <a:off x="4548485" y="1346450"/>
            <a:ext cx="65594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fa-IR" sz="2000" b="1" kern="0" dirty="0" smtClean="0">
                <a:solidFill>
                  <a:srgbClr val="3DBED9"/>
                </a:solidFill>
                <a:cs typeface="B Titr" panose="00000700000000000000" pitchFamily="2" charset="-78"/>
              </a:rPr>
              <a:t>والو </a:t>
            </a:r>
            <a:r>
              <a:rPr lang="fa-IR" sz="2000" b="1" kern="0" dirty="0">
                <a:solidFill>
                  <a:srgbClr val="3DBED9"/>
                </a:solidFill>
                <a:cs typeface="B Titr" panose="00000700000000000000" pitchFamily="2" charset="-78"/>
              </a:rPr>
              <a:t>اسکید گاز واحدهای گازی</a:t>
            </a:r>
          </a:p>
          <a:p>
            <a:pPr algn="ctr" rtl="1">
              <a:defRPr/>
            </a:pPr>
            <a:r>
              <a:rPr lang="fa-IR" sz="2000" b="1" kern="0" dirty="0" smtClean="0">
                <a:solidFill>
                  <a:srgbClr val="3DBED9"/>
                </a:solidFill>
                <a:cs typeface="B Titr" panose="00000700000000000000" pitchFamily="2" charset="-78"/>
              </a:rPr>
              <a:t>ولو </a:t>
            </a:r>
            <a:r>
              <a:rPr lang="fa-IR" sz="2000" b="1" kern="0" dirty="0">
                <a:solidFill>
                  <a:srgbClr val="3DBED9"/>
                </a:solidFill>
                <a:cs typeface="B Titr" panose="00000700000000000000" pitchFamily="2" charset="-78"/>
              </a:rPr>
              <a:t>آنتی </a:t>
            </a:r>
            <a:r>
              <a:rPr lang="fa-IR" sz="2000" b="1" kern="0" dirty="0" smtClean="0">
                <a:solidFill>
                  <a:srgbClr val="3DBED9"/>
                </a:solidFill>
                <a:cs typeface="B Titr" panose="00000700000000000000" pitchFamily="2" charset="-78"/>
              </a:rPr>
              <a:t>آیسینگ واحدهای </a:t>
            </a:r>
            <a:r>
              <a:rPr lang="fa-IR" sz="2000" b="1" kern="0" dirty="0">
                <a:solidFill>
                  <a:srgbClr val="3DBED9"/>
                </a:solidFill>
                <a:cs typeface="B Titr" panose="00000700000000000000" pitchFamily="2" charset="-78"/>
              </a:rPr>
              <a:t>گازی</a:t>
            </a:r>
          </a:p>
          <a:p>
            <a:pPr lvl="0" algn="ctr" rtl="1">
              <a:defRPr/>
            </a:pPr>
            <a:endParaRPr lang="fa-IR" sz="2000" b="1" kern="0" dirty="0">
              <a:solidFill>
                <a:srgbClr val="3DBED9"/>
              </a:solidFill>
              <a:cs typeface="B Titr" panose="00000700000000000000" pitchFamily="2" charset="-78"/>
            </a:endParaRPr>
          </a:p>
          <a:p>
            <a:pPr lvl="0" algn="ctr" rtl="1">
              <a:defRPr/>
            </a:pPr>
            <a:endParaRPr lang="en-US" sz="2000" b="1" kern="0" dirty="0">
              <a:solidFill>
                <a:srgbClr val="3DBED9"/>
              </a:solidFill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29" y="3542730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5162549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922" y="3003987"/>
            <a:ext cx="560125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عدم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وجود تجهیزات یدکی در انبار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برگزاري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مناقصات متعدد جهت تامين كالا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هدف </a:t>
            </a:r>
            <a:r>
              <a:rPr lang="fa-IR" sz="14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: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بررسي امكان تامين از طريق خريد خارجي و يا ساخت داخل</a:t>
            </a:r>
            <a:endParaRPr lang="fa-IR" sz="14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Zar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حداقل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2 عدد از هر تجهیز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مورد نیاز است.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/>
            </a:r>
            <a:b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</a:b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عدم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وجود کالای اصلی در کشور به دلیل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Zar" panose="00000400000000000000" pitchFamily="2" charset="-78"/>
              </a:rPr>
              <a:t>وجود تحريم هاي اقتصادي</a:t>
            </a:r>
            <a:endParaRPr lang="fa-IR" sz="1400" dirty="0">
              <a:solidFill>
                <a:srgbClr val="C00000"/>
              </a:solidFill>
              <a:latin typeface="A Iranian Sans" panose="01000500000000020002" pitchFamily="2" charset="-78"/>
              <a:ea typeface="Arial Unicode MS"/>
              <a:cs typeface="B Zar" panose="00000400000000000000" pitchFamily="2" charset="-78"/>
            </a:endParaRPr>
          </a:p>
        </p:txBody>
      </p:sp>
      <p:pic>
        <p:nvPicPr>
          <p:cNvPr id="19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1" y="1304028"/>
            <a:ext cx="2290050" cy="3309815"/>
          </a:xfrm>
          <a:prstGeom prst="ellipse">
            <a:avLst/>
          </a:prstGeom>
        </p:spPr>
      </p:pic>
      <p:pic>
        <p:nvPicPr>
          <p:cNvPr id="20" name="Picture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9646" y="3532654"/>
            <a:ext cx="2325543" cy="2551684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6233C0-BFB2-4ECF-BAEB-6328A24822C8}"/>
              </a:ext>
            </a:extLst>
          </p:cNvPr>
          <p:cNvSpPr txBox="1"/>
          <p:nvPr/>
        </p:nvSpPr>
        <p:spPr bwMode="auto">
          <a:xfrm>
            <a:off x="9510360" y="1027029"/>
            <a:ext cx="1216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fa-IR" sz="1400" kern="0" dirty="0" smtClean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rPr>
              <a:t>26 و 27</a:t>
            </a:r>
            <a:endParaRPr lang="fa-IR" sz="1600" kern="0" dirty="0">
              <a:solidFill>
                <a:srgbClr val="5DD5FF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26 و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75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194804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6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8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7647337" y="71165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04810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75437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6339681" y="359111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360050" y="542626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6328693" y="2667983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6348412" y="4495566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83467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708900" y="373398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64838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56913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09489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7168356" y="2974371"/>
            <a:ext cx="540544" cy="277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7023100" y="3853844"/>
            <a:ext cx="626270" cy="11906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 flipV="1">
            <a:off x="7023100" y="4756338"/>
            <a:ext cx="698724" cy="1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67708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1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84645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489698" y="552786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470874" y="457695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409344" y="3646675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388581" y="2834671"/>
            <a:ext cx="449218" cy="279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875" y="1682113"/>
            <a:ext cx="577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تامین 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کالا از سازندگان معتبر</a:t>
            </a:r>
            <a:endParaRPr lang="fa-IR" sz="2000" b="1" dirty="0">
              <a:solidFill>
                <a:srgbClr val="00B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857843" y="3434362"/>
            <a:ext cx="47486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خدمات پس از فروش کالاهای خریداری شده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857843" y="4424270"/>
            <a:ext cx="4822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قیمت بسیار زیاد قطعات وتجهیزات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5986" y="2598068"/>
            <a:ext cx="59624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</a:t>
            </a:r>
            <a:r>
              <a:rPr lang="fa-IR" b="1" dirty="0" smtClean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بهره برداری از تجهیز مرغوب جهت جلوگیری </a:t>
            </a:r>
            <a:r>
              <a:rPr lang="fa-IR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رخداد </a:t>
            </a:r>
            <a:r>
              <a:rPr lang="fa-IR" b="1" dirty="0" smtClean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حوادث</a:t>
            </a:r>
            <a:endParaRPr lang="fa-IR" b="1" dirty="0">
              <a:solidFill>
                <a:srgbClr val="3DBED9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010242" y="5382335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</a:t>
            </a:r>
            <a:r>
              <a:rPr lang="fa-IR" sz="2000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ساخت داخل قطعات وتجهیزات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25 الی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40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39" name="Group 38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63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74" name="TextBox 14"/>
          <p:cNvSpPr txBox="1">
            <a:spLocks noChangeArrowheads="1"/>
          </p:cNvSpPr>
          <p:nvPr/>
        </p:nvSpPr>
        <p:spPr bwMode="auto">
          <a:xfrm>
            <a:off x="1552069" y="443234"/>
            <a:ext cx="9424417" cy="13989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b="1" dirty="0">
              <a:solidFill>
                <a:srgbClr val="000000"/>
              </a:solidFill>
              <a:latin typeface="Raleway" panose="020B0503030101060003" pitchFamily="34" charset="0"/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 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69651" y="1982632"/>
            <a:ext cx="378982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Nazanin" panose="00000400000000000000" pitchFamily="2" charset="-78"/>
              </a:rPr>
              <a:t>هزینه بالای تحقیق و توسعه برای ساخت داخل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363471" y="2846029"/>
            <a:ext cx="6096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Nazanin" panose="00000400000000000000" pitchFamily="2" charset="-78"/>
              </a:rPr>
              <a:t>پیچیدگی در طراحی  و تکنولوزی روز قطعات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175926" y="3727462"/>
            <a:ext cx="428354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Nazanin" panose="00000400000000000000" pitchFamily="2" charset="-78"/>
              </a:rPr>
              <a:t>مشکل در تهیه قطعات مورد نیاز در هنگام تعمیرات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22754" y="4634102"/>
            <a:ext cx="533671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Nazanin" panose="00000400000000000000" pitchFamily="2" charset="-78"/>
              </a:rPr>
              <a:t>هزینه بالای ساخت داخل قطعات با توجه به شرایط اقتصادی کشور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172172" y="5593696"/>
            <a:ext cx="6287299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Nazanin" panose="00000400000000000000" pitchFamily="2" charset="-78"/>
              </a:rPr>
              <a:t>مشکل در تهیه متریال مورد نیاز جهت ساخت با توجه به تحریم اقتصادی کشور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25 الی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4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16200" y="1421516"/>
            <a:ext cx="8252767" cy="1593758"/>
            <a:chOff x="2586117" y="1402963"/>
            <a:chExt cx="8252767" cy="1593758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586117" y="1402963"/>
              <a:ext cx="8252767" cy="1593758"/>
              <a:chOff x="2586117" y="1402963"/>
              <a:chExt cx="8252767" cy="159375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586117" y="1402963"/>
                <a:ext cx="7303027" cy="473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rtl="1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a-IR" sz="1800" b="1" dirty="0">
                    <a:latin typeface="+mn-lt"/>
                    <a:cs typeface="B Nazanin" panose="00000400000000000000" pitchFamily="2" charset="-78"/>
                  </a:rPr>
                  <a:t>خرید قطعات از فروشندگان نامعتبر</a:t>
                </a:r>
                <a:endParaRPr lang="en-US" sz="1800" b="1" dirty="0">
                  <a:latin typeface="+mn-lt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9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3069FBF-559A-49CD-B346-23CDDE7AA2C9}"/>
              </a:ext>
            </a:extLst>
          </p:cNvPr>
          <p:cNvGrpSpPr/>
          <p:nvPr/>
        </p:nvGrpSpPr>
        <p:grpSpPr>
          <a:xfrm>
            <a:off x="3429777" y="1358421"/>
            <a:ext cx="7409107" cy="731520"/>
            <a:chOff x="3429777" y="1358421"/>
            <a:chExt cx="7409107" cy="73152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5CBE6F72-376A-4D92-83B7-5C5BF5F819BF}"/>
                </a:ext>
              </a:extLst>
            </p:cNvPr>
            <p:cNvGrpSpPr/>
            <p:nvPr/>
          </p:nvGrpSpPr>
          <p:grpSpPr>
            <a:xfrm>
              <a:off x="3429777" y="1358421"/>
              <a:ext cx="7409107" cy="731520"/>
              <a:chOff x="3429777" y="1358421"/>
              <a:chExt cx="7409107" cy="73152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0107364" y="1358421"/>
                <a:ext cx="731520" cy="73152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3429777" y="1400374"/>
                <a:ext cx="6474936" cy="493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4" name="AutoShape 126">
              <a:extLst>
                <a:ext uri="{FF2B5EF4-FFF2-40B4-BE49-F238E27FC236}">
                  <a16:creationId xmlns="" xmlns:a16="http://schemas.microsoft.com/office/drawing/2014/main" id="{0208F6AD-732B-4810-BC40-46EB21506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1499227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524" y="12335"/>
                  </a:moveTo>
                  <a:cubicBezTo>
                    <a:pt x="18524" y="12041"/>
                    <a:pt x="18466" y="11750"/>
                    <a:pt x="18354" y="11462"/>
                  </a:cubicBezTo>
                  <a:cubicBezTo>
                    <a:pt x="18739" y="11498"/>
                    <a:pt x="19127" y="11656"/>
                    <a:pt x="19520" y="11938"/>
                  </a:cubicBezTo>
                  <a:cubicBezTo>
                    <a:pt x="19914" y="12220"/>
                    <a:pt x="20263" y="12558"/>
                    <a:pt x="20566" y="12952"/>
                  </a:cubicBezTo>
                  <a:cubicBezTo>
                    <a:pt x="20871" y="13342"/>
                    <a:pt x="21118" y="13768"/>
                    <a:pt x="21312" y="14215"/>
                  </a:cubicBezTo>
                  <a:cubicBezTo>
                    <a:pt x="21503" y="14667"/>
                    <a:pt x="21600" y="15081"/>
                    <a:pt x="21600" y="15466"/>
                  </a:cubicBezTo>
                  <a:lnTo>
                    <a:pt x="21600" y="20798"/>
                  </a:lnTo>
                  <a:cubicBezTo>
                    <a:pt x="21509" y="20854"/>
                    <a:pt x="21403" y="20924"/>
                    <a:pt x="21286" y="21010"/>
                  </a:cubicBezTo>
                  <a:cubicBezTo>
                    <a:pt x="21171" y="21095"/>
                    <a:pt x="21051" y="21180"/>
                    <a:pt x="20930" y="21271"/>
                  </a:cubicBezTo>
                  <a:cubicBezTo>
                    <a:pt x="20804" y="21359"/>
                    <a:pt x="20683" y="21436"/>
                    <a:pt x="20554" y="21503"/>
                  </a:cubicBezTo>
                  <a:cubicBezTo>
                    <a:pt x="20428" y="21565"/>
                    <a:pt x="20328" y="21600"/>
                    <a:pt x="20252" y="21600"/>
                  </a:cubicBezTo>
                  <a:lnTo>
                    <a:pt x="1348" y="21600"/>
                  </a:lnTo>
                  <a:cubicBezTo>
                    <a:pt x="1022" y="21600"/>
                    <a:pt x="778" y="21503"/>
                    <a:pt x="617" y="21312"/>
                  </a:cubicBezTo>
                  <a:cubicBezTo>
                    <a:pt x="458" y="21118"/>
                    <a:pt x="253" y="20948"/>
                    <a:pt x="0" y="20798"/>
                  </a:cubicBezTo>
                  <a:lnTo>
                    <a:pt x="0" y="15466"/>
                  </a:lnTo>
                  <a:cubicBezTo>
                    <a:pt x="0" y="15102"/>
                    <a:pt x="94" y="14694"/>
                    <a:pt x="288" y="14244"/>
                  </a:cubicBezTo>
                  <a:cubicBezTo>
                    <a:pt x="479" y="13795"/>
                    <a:pt x="734" y="13372"/>
                    <a:pt x="1055" y="12978"/>
                  </a:cubicBezTo>
                  <a:cubicBezTo>
                    <a:pt x="1372" y="12587"/>
                    <a:pt x="1724" y="12241"/>
                    <a:pt x="2100" y="11953"/>
                  </a:cubicBezTo>
                  <a:cubicBezTo>
                    <a:pt x="2482" y="11662"/>
                    <a:pt x="2864" y="11497"/>
                    <a:pt x="3249" y="11462"/>
                  </a:cubicBezTo>
                  <a:cubicBezTo>
                    <a:pt x="2920" y="12012"/>
                    <a:pt x="2761" y="12617"/>
                    <a:pt x="2770" y="13275"/>
                  </a:cubicBezTo>
                  <a:cubicBezTo>
                    <a:pt x="2770" y="13830"/>
                    <a:pt x="2844" y="14412"/>
                    <a:pt x="2996" y="15020"/>
                  </a:cubicBezTo>
                  <a:cubicBezTo>
                    <a:pt x="3146" y="15628"/>
                    <a:pt x="3425" y="16127"/>
                    <a:pt x="3825" y="16512"/>
                  </a:cubicBezTo>
                  <a:cubicBezTo>
                    <a:pt x="3654" y="16856"/>
                    <a:pt x="3572" y="17208"/>
                    <a:pt x="3572" y="17564"/>
                  </a:cubicBezTo>
                  <a:cubicBezTo>
                    <a:pt x="3572" y="18236"/>
                    <a:pt x="3804" y="18812"/>
                    <a:pt x="4277" y="19279"/>
                  </a:cubicBezTo>
                  <a:cubicBezTo>
                    <a:pt x="4741" y="19746"/>
                    <a:pt x="5317" y="19981"/>
                    <a:pt x="5993" y="19981"/>
                  </a:cubicBezTo>
                  <a:cubicBezTo>
                    <a:pt x="6336" y="19981"/>
                    <a:pt x="6659" y="19922"/>
                    <a:pt x="6953" y="19799"/>
                  </a:cubicBezTo>
                  <a:cubicBezTo>
                    <a:pt x="7250" y="19678"/>
                    <a:pt x="7506" y="19505"/>
                    <a:pt x="7726" y="19288"/>
                  </a:cubicBezTo>
                  <a:cubicBezTo>
                    <a:pt x="7949" y="19067"/>
                    <a:pt x="8122" y="18806"/>
                    <a:pt x="8249" y="18506"/>
                  </a:cubicBezTo>
                  <a:cubicBezTo>
                    <a:pt x="8375" y="18207"/>
                    <a:pt x="8437" y="17893"/>
                    <a:pt x="8437" y="17564"/>
                  </a:cubicBezTo>
                  <a:cubicBezTo>
                    <a:pt x="8437" y="17237"/>
                    <a:pt x="8375" y="16923"/>
                    <a:pt x="8249" y="16629"/>
                  </a:cubicBezTo>
                  <a:cubicBezTo>
                    <a:pt x="8122" y="16333"/>
                    <a:pt x="7949" y="16074"/>
                    <a:pt x="7726" y="15857"/>
                  </a:cubicBezTo>
                  <a:cubicBezTo>
                    <a:pt x="7506" y="15634"/>
                    <a:pt x="7250" y="15454"/>
                    <a:pt x="6953" y="15319"/>
                  </a:cubicBezTo>
                  <a:cubicBezTo>
                    <a:pt x="6657" y="15184"/>
                    <a:pt x="6336" y="15117"/>
                    <a:pt x="5993" y="15117"/>
                  </a:cubicBezTo>
                  <a:cubicBezTo>
                    <a:pt x="5819" y="15117"/>
                    <a:pt x="5649" y="15140"/>
                    <a:pt x="5476" y="15184"/>
                  </a:cubicBezTo>
                  <a:cubicBezTo>
                    <a:pt x="5299" y="15234"/>
                    <a:pt x="5138" y="15299"/>
                    <a:pt x="4976" y="15384"/>
                  </a:cubicBezTo>
                  <a:cubicBezTo>
                    <a:pt x="4865" y="15272"/>
                    <a:pt x="4771" y="15129"/>
                    <a:pt x="4694" y="14946"/>
                  </a:cubicBezTo>
                  <a:cubicBezTo>
                    <a:pt x="4621" y="14770"/>
                    <a:pt x="4556" y="14579"/>
                    <a:pt x="4506" y="14377"/>
                  </a:cubicBezTo>
                  <a:cubicBezTo>
                    <a:pt x="4453" y="14177"/>
                    <a:pt x="4418" y="13980"/>
                    <a:pt x="4403" y="13795"/>
                  </a:cubicBezTo>
                  <a:cubicBezTo>
                    <a:pt x="4380" y="13607"/>
                    <a:pt x="4371" y="13437"/>
                    <a:pt x="4371" y="13275"/>
                  </a:cubicBezTo>
                  <a:cubicBezTo>
                    <a:pt x="4371" y="12834"/>
                    <a:pt x="4503" y="12432"/>
                    <a:pt x="4765" y="12065"/>
                  </a:cubicBezTo>
                  <a:cubicBezTo>
                    <a:pt x="5029" y="11700"/>
                    <a:pt x="5317" y="11386"/>
                    <a:pt x="5637" y="11125"/>
                  </a:cubicBezTo>
                  <a:lnTo>
                    <a:pt x="7635" y="10828"/>
                  </a:lnTo>
                  <a:cubicBezTo>
                    <a:pt x="6774" y="10290"/>
                    <a:pt x="6104" y="9588"/>
                    <a:pt x="5631" y="8710"/>
                  </a:cubicBezTo>
                  <a:cubicBezTo>
                    <a:pt x="5158" y="7835"/>
                    <a:pt x="4920" y="6889"/>
                    <a:pt x="4920" y="5878"/>
                  </a:cubicBezTo>
                  <a:cubicBezTo>
                    <a:pt x="4920" y="5070"/>
                    <a:pt x="5076" y="4312"/>
                    <a:pt x="5385" y="3599"/>
                  </a:cubicBezTo>
                  <a:cubicBezTo>
                    <a:pt x="5693" y="2888"/>
                    <a:pt x="6119" y="2265"/>
                    <a:pt x="6651" y="1727"/>
                  </a:cubicBezTo>
                  <a:cubicBezTo>
                    <a:pt x="7188" y="1196"/>
                    <a:pt x="7811" y="773"/>
                    <a:pt x="8522" y="464"/>
                  </a:cubicBezTo>
                  <a:cubicBezTo>
                    <a:pt x="9236" y="153"/>
                    <a:pt x="9994" y="0"/>
                    <a:pt x="10799" y="0"/>
                  </a:cubicBezTo>
                  <a:cubicBezTo>
                    <a:pt x="11603" y="0"/>
                    <a:pt x="12364" y="153"/>
                    <a:pt x="13078" y="464"/>
                  </a:cubicBezTo>
                  <a:cubicBezTo>
                    <a:pt x="13789" y="773"/>
                    <a:pt x="14412" y="1196"/>
                    <a:pt x="14949" y="1727"/>
                  </a:cubicBezTo>
                  <a:cubicBezTo>
                    <a:pt x="15484" y="2265"/>
                    <a:pt x="15907" y="2888"/>
                    <a:pt x="16215" y="3599"/>
                  </a:cubicBezTo>
                  <a:cubicBezTo>
                    <a:pt x="16524" y="4312"/>
                    <a:pt x="16677" y="5070"/>
                    <a:pt x="16677" y="5878"/>
                  </a:cubicBezTo>
                  <a:cubicBezTo>
                    <a:pt x="16677" y="6901"/>
                    <a:pt x="16442" y="7846"/>
                    <a:pt x="15969" y="8719"/>
                  </a:cubicBezTo>
                  <a:cubicBezTo>
                    <a:pt x="15496" y="9591"/>
                    <a:pt x="14826" y="10290"/>
                    <a:pt x="13962" y="10828"/>
                  </a:cubicBezTo>
                  <a:lnTo>
                    <a:pt x="16186" y="11151"/>
                  </a:lnTo>
                  <a:cubicBezTo>
                    <a:pt x="16356" y="11301"/>
                    <a:pt x="16515" y="11474"/>
                    <a:pt x="16671" y="11662"/>
                  </a:cubicBezTo>
                  <a:cubicBezTo>
                    <a:pt x="16826" y="11859"/>
                    <a:pt x="16903" y="12079"/>
                    <a:pt x="16903" y="12335"/>
                  </a:cubicBezTo>
                  <a:cubicBezTo>
                    <a:pt x="16903" y="12752"/>
                    <a:pt x="16818" y="13113"/>
                    <a:pt x="16650" y="13416"/>
                  </a:cubicBezTo>
                  <a:cubicBezTo>
                    <a:pt x="16098" y="13104"/>
                    <a:pt x="15528" y="12958"/>
                    <a:pt x="14949" y="12966"/>
                  </a:cubicBezTo>
                  <a:cubicBezTo>
                    <a:pt x="14523" y="12966"/>
                    <a:pt x="14118" y="13046"/>
                    <a:pt x="13724" y="13207"/>
                  </a:cubicBezTo>
                  <a:cubicBezTo>
                    <a:pt x="13331" y="13363"/>
                    <a:pt x="12972" y="13580"/>
                    <a:pt x="12643" y="13851"/>
                  </a:cubicBezTo>
                  <a:cubicBezTo>
                    <a:pt x="12585" y="13830"/>
                    <a:pt x="12535" y="13821"/>
                    <a:pt x="12488" y="13809"/>
                  </a:cubicBezTo>
                  <a:cubicBezTo>
                    <a:pt x="12438" y="13801"/>
                    <a:pt x="12388" y="13795"/>
                    <a:pt x="12332" y="13795"/>
                  </a:cubicBezTo>
                  <a:cubicBezTo>
                    <a:pt x="11891" y="13795"/>
                    <a:pt x="11507" y="13953"/>
                    <a:pt x="11178" y="14274"/>
                  </a:cubicBezTo>
                  <a:cubicBezTo>
                    <a:pt x="10849" y="14591"/>
                    <a:pt x="10684" y="14973"/>
                    <a:pt x="10684" y="15413"/>
                  </a:cubicBezTo>
                  <a:cubicBezTo>
                    <a:pt x="10684" y="15851"/>
                    <a:pt x="10849" y="16230"/>
                    <a:pt x="11169" y="16544"/>
                  </a:cubicBezTo>
                  <a:cubicBezTo>
                    <a:pt x="11492" y="16859"/>
                    <a:pt x="11880" y="17014"/>
                    <a:pt x="12332" y="17014"/>
                  </a:cubicBezTo>
                  <a:cubicBezTo>
                    <a:pt x="12770" y="17014"/>
                    <a:pt x="13149" y="16859"/>
                    <a:pt x="13463" y="16544"/>
                  </a:cubicBezTo>
                  <a:cubicBezTo>
                    <a:pt x="13777" y="16230"/>
                    <a:pt x="13936" y="15851"/>
                    <a:pt x="13936" y="15413"/>
                  </a:cubicBezTo>
                  <a:cubicBezTo>
                    <a:pt x="13936" y="15337"/>
                    <a:pt x="13924" y="15267"/>
                    <a:pt x="13907" y="15193"/>
                  </a:cubicBezTo>
                  <a:cubicBezTo>
                    <a:pt x="13886" y="15123"/>
                    <a:pt x="13868" y="15058"/>
                    <a:pt x="13848" y="15005"/>
                  </a:cubicBezTo>
                  <a:cubicBezTo>
                    <a:pt x="13998" y="14893"/>
                    <a:pt x="14162" y="14796"/>
                    <a:pt x="14347" y="14714"/>
                  </a:cubicBezTo>
                  <a:cubicBezTo>
                    <a:pt x="14529" y="14635"/>
                    <a:pt x="14729" y="14594"/>
                    <a:pt x="14946" y="14594"/>
                  </a:cubicBezTo>
                  <a:cubicBezTo>
                    <a:pt x="15461" y="14594"/>
                    <a:pt x="15907" y="14779"/>
                    <a:pt x="16280" y="15146"/>
                  </a:cubicBezTo>
                  <a:cubicBezTo>
                    <a:pt x="16656" y="15510"/>
                    <a:pt x="16841" y="15951"/>
                    <a:pt x="16841" y="16465"/>
                  </a:cubicBezTo>
                  <a:cubicBezTo>
                    <a:pt x="16841" y="16682"/>
                    <a:pt x="16803" y="16879"/>
                    <a:pt x="16730" y="17049"/>
                  </a:cubicBezTo>
                  <a:cubicBezTo>
                    <a:pt x="16656" y="17223"/>
                    <a:pt x="16565" y="17384"/>
                    <a:pt x="16462" y="17534"/>
                  </a:cubicBezTo>
                  <a:cubicBezTo>
                    <a:pt x="16227" y="17440"/>
                    <a:pt x="16019" y="17393"/>
                    <a:pt x="15828" y="17393"/>
                  </a:cubicBezTo>
                  <a:cubicBezTo>
                    <a:pt x="15390" y="17393"/>
                    <a:pt x="15008" y="17555"/>
                    <a:pt x="14682" y="17872"/>
                  </a:cubicBezTo>
                  <a:cubicBezTo>
                    <a:pt x="14359" y="18192"/>
                    <a:pt x="14197" y="18571"/>
                    <a:pt x="14197" y="19012"/>
                  </a:cubicBezTo>
                  <a:cubicBezTo>
                    <a:pt x="14197" y="19455"/>
                    <a:pt x="14359" y="19828"/>
                    <a:pt x="14682" y="20143"/>
                  </a:cubicBezTo>
                  <a:cubicBezTo>
                    <a:pt x="15005" y="20457"/>
                    <a:pt x="15387" y="20616"/>
                    <a:pt x="15828" y="20616"/>
                  </a:cubicBezTo>
                  <a:cubicBezTo>
                    <a:pt x="16271" y="20616"/>
                    <a:pt x="16647" y="20457"/>
                    <a:pt x="16968" y="20143"/>
                  </a:cubicBezTo>
                  <a:cubicBezTo>
                    <a:pt x="17288" y="19828"/>
                    <a:pt x="17446" y="19455"/>
                    <a:pt x="17446" y="19012"/>
                  </a:cubicBezTo>
                  <a:lnTo>
                    <a:pt x="17417" y="18956"/>
                  </a:lnTo>
                  <a:cubicBezTo>
                    <a:pt x="18110" y="18260"/>
                    <a:pt x="18457" y="17434"/>
                    <a:pt x="18457" y="16465"/>
                  </a:cubicBezTo>
                  <a:cubicBezTo>
                    <a:pt x="18457" y="15775"/>
                    <a:pt x="18266" y="15131"/>
                    <a:pt x="17881" y="14541"/>
                  </a:cubicBezTo>
                  <a:cubicBezTo>
                    <a:pt x="18313" y="13886"/>
                    <a:pt x="18524" y="13152"/>
                    <a:pt x="18524" y="12335"/>
                  </a:cubicBezTo>
                  <a:moveTo>
                    <a:pt x="6795" y="17567"/>
                  </a:moveTo>
                  <a:cubicBezTo>
                    <a:pt x="6795" y="17781"/>
                    <a:pt x="6721" y="17972"/>
                    <a:pt x="6571" y="18137"/>
                  </a:cubicBezTo>
                  <a:cubicBezTo>
                    <a:pt x="6422" y="18301"/>
                    <a:pt x="6228" y="18383"/>
                    <a:pt x="5999" y="18383"/>
                  </a:cubicBezTo>
                  <a:cubicBezTo>
                    <a:pt x="5781" y="18383"/>
                    <a:pt x="5590" y="18301"/>
                    <a:pt x="5434" y="18137"/>
                  </a:cubicBezTo>
                  <a:cubicBezTo>
                    <a:pt x="5273" y="17972"/>
                    <a:pt x="5194" y="17781"/>
                    <a:pt x="5194" y="17567"/>
                  </a:cubicBezTo>
                  <a:cubicBezTo>
                    <a:pt x="5194" y="17335"/>
                    <a:pt x="5273" y="17138"/>
                    <a:pt x="5434" y="16991"/>
                  </a:cubicBezTo>
                  <a:cubicBezTo>
                    <a:pt x="5593" y="16841"/>
                    <a:pt x="5781" y="16768"/>
                    <a:pt x="5999" y="16768"/>
                  </a:cubicBezTo>
                  <a:cubicBezTo>
                    <a:pt x="6228" y="16768"/>
                    <a:pt x="6424" y="16841"/>
                    <a:pt x="6571" y="16991"/>
                  </a:cubicBezTo>
                  <a:cubicBezTo>
                    <a:pt x="6721" y="17138"/>
                    <a:pt x="6795" y="17335"/>
                    <a:pt x="6795" y="17567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5599660" y="2283754"/>
            <a:ext cx="5239224" cy="1619747"/>
            <a:chOff x="5599660" y="2283754"/>
            <a:chExt cx="5239224" cy="1619747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599660" y="2283754"/>
              <a:ext cx="4305053" cy="908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indent="0" algn="just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1800" b="1" dirty="0">
                  <a:latin typeface="+mn-lt"/>
                  <a:cs typeface="B Nazanin" panose="00000400000000000000" pitchFamily="2" charset="-78"/>
                </a:rPr>
                <a:t>تعمیر تجهیزات توسط تعمیرکاران غیر مجرب</a:t>
              </a:r>
              <a:endParaRPr lang="en-US" sz="1800" b="1" dirty="0">
                <a:latin typeface="+mn-lt"/>
                <a:cs typeface="B Nazanin" panose="00000400000000000000" pitchFamily="2" charset="-78"/>
              </a:endParaRPr>
            </a:p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45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16CC634-3403-48DE-83FD-48E10EEB2EE1}"/>
              </a:ext>
            </a:extLst>
          </p:cNvPr>
          <p:cNvGrpSpPr/>
          <p:nvPr/>
        </p:nvGrpSpPr>
        <p:grpSpPr>
          <a:xfrm>
            <a:off x="4788611" y="3301138"/>
            <a:ext cx="6050273" cy="1509143"/>
            <a:chOff x="4788611" y="3301138"/>
            <a:chExt cx="6050273" cy="1509143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4788611" y="3301138"/>
              <a:ext cx="5130616" cy="47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indent="0" algn="just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1800" b="1" dirty="0">
                  <a:latin typeface="+mn-lt"/>
                  <a:cs typeface="B Nazanin" panose="00000400000000000000" pitchFamily="2" charset="-78"/>
                </a:rPr>
                <a:t>جایگزینی تجهیزات با سازندگان نامعتبر مشابه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B24830B2-B2DB-4FE8-B08F-72FC7FA8F973}"/>
                </a:ext>
              </a:extLst>
            </p:cNvPr>
            <p:cNvSpPr/>
            <p:nvPr/>
          </p:nvSpPr>
          <p:spPr>
            <a:xfrm>
              <a:off x="10107364" y="4078761"/>
              <a:ext cx="731520" cy="73152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9" name="AutoShape 131">
              <a:extLst>
                <a:ext uri="{FF2B5EF4-FFF2-40B4-BE49-F238E27FC236}">
                  <a16:creationId xmlns="" xmlns:a16="http://schemas.microsoft.com/office/drawing/2014/main" id="{D00AD072-3F27-431B-AA59-E5C651C3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2624" y="4225987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7152"/>
                  </a:moveTo>
                  <a:cubicBezTo>
                    <a:pt x="21509" y="7979"/>
                    <a:pt x="21283" y="8750"/>
                    <a:pt x="20915" y="9462"/>
                  </a:cubicBezTo>
                  <a:cubicBezTo>
                    <a:pt x="20550" y="10173"/>
                    <a:pt x="20080" y="10792"/>
                    <a:pt x="19505" y="11311"/>
                  </a:cubicBezTo>
                  <a:cubicBezTo>
                    <a:pt x="18933" y="11836"/>
                    <a:pt x="18276" y="12246"/>
                    <a:pt x="17543" y="12545"/>
                  </a:cubicBezTo>
                  <a:cubicBezTo>
                    <a:pt x="16804" y="12839"/>
                    <a:pt x="16017" y="12988"/>
                    <a:pt x="15176" y="12988"/>
                  </a:cubicBezTo>
                  <a:cubicBezTo>
                    <a:pt x="14627" y="12988"/>
                    <a:pt x="14049" y="12915"/>
                    <a:pt x="13457" y="12760"/>
                  </a:cubicBezTo>
                  <a:lnTo>
                    <a:pt x="5244" y="20965"/>
                  </a:lnTo>
                  <a:cubicBezTo>
                    <a:pt x="4819" y="21385"/>
                    <a:pt x="4312" y="21600"/>
                    <a:pt x="3726" y="21600"/>
                  </a:cubicBezTo>
                  <a:cubicBezTo>
                    <a:pt x="3112" y="21600"/>
                    <a:pt x="2593" y="21388"/>
                    <a:pt x="2166" y="20965"/>
                  </a:cubicBezTo>
                  <a:cubicBezTo>
                    <a:pt x="1959" y="20759"/>
                    <a:pt x="1730" y="20544"/>
                    <a:pt x="1484" y="20321"/>
                  </a:cubicBezTo>
                  <a:cubicBezTo>
                    <a:pt x="1234" y="20101"/>
                    <a:pt x="999" y="19866"/>
                    <a:pt x="779" y="19618"/>
                  </a:cubicBezTo>
                  <a:cubicBezTo>
                    <a:pt x="558" y="19369"/>
                    <a:pt x="371" y="19107"/>
                    <a:pt x="224" y="18827"/>
                  </a:cubicBezTo>
                  <a:cubicBezTo>
                    <a:pt x="74" y="18548"/>
                    <a:pt x="0" y="18243"/>
                    <a:pt x="0" y="17909"/>
                  </a:cubicBezTo>
                  <a:cubicBezTo>
                    <a:pt x="0" y="17613"/>
                    <a:pt x="57" y="17331"/>
                    <a:pt x="170" y="17062"/>
                  </a:cubicBezTo>
                  <a:cubicBezTo>
                    <a:pt x="283" y="16797"/>
                    <a:pt x="439" y="16565"/>
                    <a:pt x="637" y="16368"/>
                  </a:cubicBezTo>
                  <a:lnTo>
                    <a:pt x="8893" y="8135"/>
                  </a:lnTo>
                  <a:cubicBezTo>
                    <a:pt x="8743" y="7542"/>
                    <a:pt x="8669" y="6994"/>
                    <a:pt x="8661" y="6486"/>
                  </a:cubicBezTo>
                  <a:cubicBezTo>
                    <a:pt x="8661" y="5605"/>
                    <a:pt x="8834" y="4766"/>
                    <a:pt x="9176" y="3964"/>
                  </a:cubicBezTo>
                  <a:cubicBezTo>
                    <a:pt x="9522" y="3168"/>
                    <a:pt x="9983" y="2479"/>
                    <a:pt x="10566" y="1897"/>
                  </a:cubicBezTo>
                  <a:cubicBezTo>
                    <a:pt x="11150" y="1316"/>
                    <a:pt x="11832" y="855"/>
                    <a:pt x="12622" y="514"/>
                  </a:cubicBezTo>
                  <a:cubicBezTo>
                    <a:pt x="13406" y="172"/>
                    <a:pt x="14241" y="0"/>
                    <a:pt x="15130" y="0"/>
                  </a:cubicBezTo>
                  <a:cubicBezTo>
                    <a:pt x="15980" y="0"/>
                    <a:pt x="16798" y="161"/>
                    <a:pt x="17588" y="486"/>
                  </a:cubicBezTo>
                  <a:cubicBezTo>
                    <a:pt x="18378" y="813"/>
                    <a:pt x="19077" y="1265"/>
                    <a:pt x="19683" y="1849"/>
                  </a:cubicBezTo>
                  <a:lnTo>
                    <a:pt x="13692" y="4038"/>
                  </a:lnTo>
                  <a:lnTo>
                    <a:pt x="13109" y="7228"/>
                  </a:lnTo>
                  <a:lnTo>
                    <a:pt x="15603" y="9295"/>
                  </a:lnTo>
                  <a:lnTo>
                    <a:pt x="21600" y="7152"/>
                  </a:lnTo>
                  <a:close/>
                  <a:moveTo>
                    <a:pt x="3720" y="18991"/>
                  </a:moveTo>
                  <a:cubicBezTo>
                    <a:pt x="4018" y="18991"/>
                    <a:pt x="4270" y="18887"/>
                    <a:pt x="4479" y="18675"/>
                  </a:cubicBezTo>
                  <a:cubicBezTo>
                    <a:pt x="4689" y="18463"/>
                    <a:pt x="4791" y="18209"/>
                    <a:pt x="4791" y="17910"/>
                  </a:cubicBezTo>
                  <a:cubicBezTo>
                    <a:pt x="4791" y="17593"/>
                    <a:pt x="4686" y="17334"/>
                    <a:pt x="4473" y="17133"/>
                  </a:cubicBezTo>
                  <a:cubicBezTo>
                    <a:pt x="4261" y="16930"/>
                    <a:pt x="4009" y="16831"/>
                    <a:pt x="3720" y="16831"/>
                  </a:cubicBezTo>
                  <a:cubicBezTo>
                    <a:pt x="3403" y="16831"/>
                    <a:pt x="3146" y="16935"/>
                    <a:pt x="2942" y="17139"/>
                  </a:cubicBezTo>
                  <a:cubicBezTo>
                    <a:pt x="2738" y="17348"/>
                    <a:pt x="2639" y="17605"/>
                    <a:pt x="2639" y="17910"/>
                  </a:cubicBezTo>
                  <a:cubicBezTo>
                    <a:pt x="2639" y="18206"/>
                    <a:pt x="2738" y="18460"/>
                    <a:pt x="2942" y="18675"/>
                  </a:cubicBezTo>
                  <a:cubicBezTo>
                    <a:pt x="3146" y="18889"/>
                    <a:pt x="3403" y="18991"/>
                    <a:pt x="3720" y="1899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C1C5113-FED6-418A-A8C7-043C4C14E537}"/>
              </a:ext>
            </a:extLst>
          </p:cNvPr>
          <p:cNvGrpSpPr/>
          <p:nvPr/>
        </p:nvGrpSpPr>
        <p:grpSpPr>
          <a:xfrm>
            <a:off x="6719193" y="4985541"/>
            <a:ext cx="4138448" cy="731520"/>
            <a:chOff x="6719193" y="4985541"/>
            <a:chExt cx="4138448" cy="731520"/>
          </a:xfrm>
        </p:grpSpPr>
        <p:sp>
          <p:nvSpPr>
            <p:cNvPr id="51" name="Rectangle 7">
              <a:extLst>
                <a:ext uri="{FF2B5EF4-FFF2-40B4-BE49-F238E27FC236}">
                  <a16:creationId xmlns="" xmlns:a16="http://schemas.microsoft.com/office/drawing/2014/main" id="{1592D1C7-A89E-4834-BBF8-9110D3C9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193" y="5039604"/>
              <a:ext cx="3185520" cy="49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803E3B9B-77FD-4A87-A62B-066AD75DF172}"/>
                </a:ext>
              </a:extLst>
            </p:cNvPr>
            <p:cNvSpPr/>
            <p:nvPr/>
          </p:nvSpPr>
          <p:spPr>
            <a:xfrm>
              <a:off x="10126121" y="4985541"/>
              <a:ext cx="731520" cy="731520"/>
            </a:xfrm>
            <a:prstGeom prst="ellipse">
              <a:avLst/>
            </a:prstGeom>
            <a:solidFill>
              <a:srgbClr val="9999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AutoShape 118">
              <a:extLst>
                <a:ext uri="{FF2B5EF4-FFF2-40B4-BE49-F238E27FC236}">
                  <a16:creationId xmlns="" xmlns:a16="http://schemas.microsoft.com/office/drawing/2014/main" id="{065C1342-AF94-48FE-AE0D-7087B348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5859" y="516080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574">
                  <a:moveTo>
                    <a:pt x="19883" y="9849"/>
                  </a:moveTo>
                  <a:cubicBezTo>
                    <a:pt x="20430" y="10441"/>
                    <a:pt x="20853" y="11078"/>
                    <a:pt x="21153" y="11758"/>
                  </a:cubicBezTo>
                  <a:cubicBezTo>
                    <a:pt x="21448" y="12437"/>
                    <a:pt x="21600" y="13165"/>
                    <a:pt x="21600" y="13934"/>
                  </a:cubicBezTo>
                  <a:cubicBezTo>
                    <a:pt x="21600" y="14989"/>
                    <a:pt x="21325" y="15981"/>
                    <a:pt x="20758" y="16911"/>
                  </a:cubicBezTo>
                  <a:cubicBezTo>
                    <a:pt x="20195" y="17841"/>
                    <a:pt x="19428" y="18656"/>
                    <a:pt x="18454" y="19347"/>
                  </a:cubicBezTo>
                  <a:cubicBezTo>
                    <a:pt x="17480" y="20040"/>
                    <a:pt x="16338" y="20585"/>
                    <a:pt x="15016" y="20982"/>
                  </a:cubicBezTo>
                  <a:cubicBezTo>
                    <a:pt x="13699" y="21374"/>
                    <a:pt x="12293" y="21574"/>
                    <a:pt x="10800" y="21574"/>
                  </a:cubicBezTo>
                  <a:cubicBezTo>
                    <a:pt x="9311" y="21574"/>
                    <a:pt x="7905" y="21374"/>
                    <a:pt x="6596" y="20982"/>
                  </a:cubicBezTo>
                  <a:cubicBezTo>
                    <a:pt x="5282" y="20585"/>
                    <a:pt x="4136" y="20040"/>
                    <a:pt x="3154" y="19347"/>
                  </a:cubicBezTo>
                  <a:cubicBezTo>
                    <a:pt x="2176" y="18656"/>
                    <a:pt x="1405" y="17842"/>
                    <a:pt x="842" y="16911"/>
                  </a:cubicBezTo>
                  <a:cubicBezTo>
                    <a:pt x="279" y="15978"/>
                    <a:pt x="0" y="14989"/>
                    <a:pt x="0" y="13934"/>
                  </a:cubicBezTo>
                  <a:cubicBezTo>
                    <a:pt x="0" y="13165"/>
                    <a:pt x="152" y="12434"/>
                    <a:pt x="451" y="11758"/>
                  </a:cubicBezTo>
                  <a:cubicBezTo>
                    <a:pt x="747" y="11078"/>
                    <a:pt x="1174" y="10441"/>
                    <a:pt x="1721" y="9849"/>
                  </a:cubicBezTo>
                  <a:cubicBezTo>
                    <a:pt x="1972" y="9553"/>
                    <a:pt x="2420" y="9105"/>
                    <a:pt x="3046" y="8507"/>
                  </a:cubicBezTo>
                  <a:cubicBezTo>
                    <a:pt x="3677" y="7907"/>
                    <a:pt x="4368" y="7213"/>
                    <a:pt x="5115" y="6421"/>
                  </a:cubicBezTo>
                  <a:cubicBezTo>
                    <a:pt x="5861" y="5626"/>
                    <a:pt x="6580" y="4758"/>
                    <a:pt x="7282" y="3811"/>
                  </a:cubicBezTo>
                  <a:cubicBezTo>
                    <a:pt x="7985" y="2861"/>
                    <a:pt x="8556" y="1883"/>
                    <a:pt x="9003" y="873"/>
                  </a:cubicBezTo>
                  <a:cubicBezTo>
                    <a:pt x="9131" y="560"/>
                    <a:pt x="9371" y="329"/>
                    <a:pt x="9714" y="180"/>
                  </a:cubicBezTo>
                  <a:cubicBezTo>
                    <a:pt x="10057" y="30"/>
                    <a:pt x="10421" y="-26"/>
                    <a:pt x="10800" y="11"/>
                  </a:cubicBezTo>
                  <a:cubicBezTo>
                    <a:pt x="11195" y="-26"/>
                    <a:pt x="11559" y="30"/>
                    <a:pt x="11898" y="180"/>
                  </a:cubicBezTo>
                  <a:cubicBezTo>
                    <a:pt x="12237" y="329"/>
                    <a:pt x="12469" y="560"/>
                    <a:pt x="12597" y="873"/>
                  </a:cubicBezTo>
                  <a:cubicBezTo>
                    <a:pt x="13016" y="1888"/>
                    <a:pt x="13587" y="2872"/>
                    <a:pt x="14310" y="3816"/>
                  </a:cubicBezTo>
                  <a:cubicBezTo>
                    <a:pt x="15028" y="4761"/>
                    <a:pt x="15759" y="5626"/>
                    <a:pt x="16505" y="6421"/>
                  </a:cubicBezTo>
                  <a:cubicBezTo>
                    <a:pt x="17256" y="7214"/>
                    <a:pt x="17935" y="7907"/>
                    <a:pt x="18562" y="8507"/>
                  </a:cubicBezTo>
                  <a:cubicBezTo>
                    <a:pt x="19188" y="9105"/>
                    <a:pt x="19624" y="9553"/>
                    <a:pt x="19883" y="9849"/>
                  </a:cubicBezTo>
                  <a:moveTo>
                    <a:pt x="7438" y="17543"/>
                  </a:moveTo>
                  <a:cubicBezTo>
                    <a:pt x="8189" y="17543"/>
                    <a:pt x="8832" y="17357"/>
                    <a:pt x="9351" y="16987"/>
                  </a:cubicBezTo>
                  <a:cubicBezTo>
                    <a:pt x="9874" y="16618"/>
                    <a:pt x="10133" y="16167"/>
                    <a:pt x="10133" y="15623"/>
                  </a:cubicBezTo>
                  <a:cubicBezTo>
                    <a:pt x="10133" y="15240"/>
                    <a:pt x="9993" y="14898"/>
                    <a:pt x="9714" y="14614"/>
                  </a:cubicBezTo>
                  <a:cubicBezTo>
                    <a:pt x="9634" y="14543"/>
                    <a:pt x="9518" y="14430"/>
                    <a:pt x="9359" y="14284"/>
                  </a:cubicBezTo>
                  <a:cubicBezTo>
                    <a:pt x="9199" y="14134"/>
                    <a:pt x="9031" y="13960"/>
                    <a:pt x="8852" y="13754"/>
                  </a:cubicBezTo>
                  <a:cubicBezTo>
                    <a:pt x="8672" y="13554"/>
                    <a:pt x="8492" y="13337"/>
                    <a:pt x="8305" y="13100"/>
                  </a:cubicBezTo>
                  <a:cubicBezTo>
                    <a:pt x="8121" y="12869"/>
                    <a:pt x="7977" y="12626"/>
                    <a:pt x="7877" y="12372"/>
                  </a:cubicBezTo>
                  <a:cubicBezTo>
                    <a:pt x="7825" y="12192"/>
                    <a:pt x="7678" y="12116"/>
                    <a:pt x="7438" y="12141"/>
                  </a:cubicBezTo>
                  <a:cubicBezTo>
                    <a:pt x="7211" y="12108"/>
                    <a:pt x="7055" y="12184"/>
                    <a:pt x="6983" y="12372"/>
                  </a:cubicBezTo>
                  <a:cubicBezTo>
                    <a:pt x="6883" y="12635"/>
                    <a:pt x="6739" y="12880"/>
                    <a:pt x="6568" y="13108"/>
                  </a:cubicBezTo>
                  <a:cubicBezTo>
                    <a:pt x="6396" y="13337"/>
                    <a:pt x="6216" y="13554"/>
                    <a:pt x="6033" y="13754"/>
                  </a:cubicBezTo>
                  <a:cubicBezTo>
                    <a:pt x="5853" y="13960"/>
                    <a:pt x="5677" y="14132"/>
                    <a:pt x="5518" y="14275"/>
                  </a:cubicBezTo>
                  <a:cubicBezTo>
                    <a:pt x="5358" y="14422"/>
                    <a:pt x="5242" y="14532"/>
                    <a:pt x="5162" y="14614"/>
                  </a:cubicBezTo>
                  <a:cubicBezTo>
                    <a:pt x="4871" y="14910"/>
                    <a:pt x="4731" y="15248"/>
                    <a:pt x="4743" y="15623"/>
                  </a:cubicBezTo>
                  <a:cubicBezTo>
                    <a:pt x="4743" y="16156"/>
                    <a:pt x="5003" y="16607"/>
                    <a:pt x="5526" y="16982"/>
                  </a:cubicBezTo>
                  <a:cubicBezTo>
                    <a:pt x="6049" y="17357"/>
                    <a:pt x="6688" y="17543"/>
                    <a:pt x="7438" y="1754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4771578" y="4207918"/>
            <a:ext cx="513313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cs typeface="B Nazanin" panose="00000400000000000000" pitchFamily="2" charset="-78"/>
              </a:rPr>
              <a:t>جایگزینی تجهیزات اصلی  با تجهیزات با مشخصات فنی متفاوت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97260" y="5129641"/>
            <a:ext cx="3807453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dirty="0">
                <a:cs typeface="B Nazanin" panose="00000400000000000000" pitchFamily="2" charset="-78"/>
              </a:rPr>
              <a:t>استفاده از قطعات و تجهیزات فرسوده و نا ایمن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25 الی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7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41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4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592010" y="599403"/>
            <a:ext cx="577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ea typeface="+mn-ea"/>
                <a:cs typeface="B Nazanin" panose="00000400000000000000" pitchFamily="2" charset="-78"/>
              </a:rPr>
              <a:t>خرید و یا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Calibri" panose="020F0502020204030204" pitchFamily="34" charset="0"/>
                <a:ea typeface="+mn-ea"/>
                <a:cs typeface="B Nazanin" panose="00000400000000000000" pitchFamily="2" charset="-78"/>
              </a:rPr>
              <a:t>ساخت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Calibri" panose="020F0502020204030204" pitchFamily="34" charset="0"/>
                <a:ea typeface="+mn-ea"/>
                <a:cs typeface="B Nazanin" panose="00000400000000000000" pitchFamily="2" charset="-78"/>
              </a:rPr>
              <a:t>تجهیزات مطابق مشخصات فنی کالای اصلی</a:t>
            </a:r>
            <a:endParaRPr lang="en-US" b="1" dirty="0">
              <a:latin typeface="Calibri" panose="020F050202020403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6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7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8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" name="Arc 60"/>
          <p:cNvSpPr/>
          <p:nvPr/>
        </p:nvSpPr>
        <p:spPr>
          <a:xfrm>
            <a:off x="7280859" y="4524960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0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1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-63319" y="2401364"/>
            <a:ext cx="3244799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کنترل و بازرسی تجهیزات ساخت داخل</a:t>
            </a:r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88770" y="5794959"/>
            <a:ext cx="420660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برسي امكان بهینه سازی وارتقاء سطح فنی محصول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271891" y="2332115"/>
            <a:ext cx="3751348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بررسي امكانات موجود در كشور جهت ساخت </a:t>
            </a:r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603201" y="4322148"/>
            <a:ext cx="3361819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تست و راه اندازی تجهیزات ساخت داخل</a:t>
            </a:r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356190" y="4196656"/>
            <a:ext cx="33537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atin typeface="Calibri" panose="020F0502020204030204" pitchFamily="34" charset="0"/>
                <a:ea typeface="+mn-ea"/>
                <a:cs typeface="B Nazanin" panose="00000400000000000000" pitchFamily="2" charset="-78"/>
              </a:rPr>
              <a:t>دریافت تائیدیه از آزمایشگاهای معتبر داخل کشور</a:t>
            </a:r>
            <a:endParaRPr lang="en-US" b="1" dirty="0">
              <a:latin typeface="Calibri" panose="020F050202020403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25 الی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51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 animBg="1" advAuto="0"/>
      <p:bldP spid="77" grpId="0" animBg="1" advAuto="0"/>
      <p:bldP spid="78" grpId="0" animBg="1" advAuto="0"/>
      <p:bldP spid="79" grpId="0" animBg="1" advAuto="0"/>
      <p:bldP spid="80" grpId="0" animBg="1" advAuto="0"/>
      <p:bldP spid="81" grpId="0" animBg="1" advAuto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101519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015325" y="2390677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015325" y="4400418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4676837" cy="4365505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505812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406165" y="815511"/>
            <a:ext cx="5487832" cy="899413"/>
            <a:chOff x="1684052" y="-382714"/>
            <a:chExt cx="5487831" cy="89941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147367"/>
              <a:ext cx="4952999" cy="36933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r" rtl="1">
                <a:defRPr/>
              </a:pPr>
              <a:r>
                <a:rPr lang="fa-IR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تامين الكتروموتور</a:t>
              </a:r>
              <a:r>
                <a:rPr lang="en-US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 KV</a:t>
              </a:r>
              <a:r>
                <a:rPr lang="fa-IR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6.6</a:t>
              </a:r>
              <a:r>
                <a:rPr lang="en-US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 </a:t>
              </a:r>
              <a:r>
                <a:rPr lang="fa-IR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سيستم تغذيه آب بويلرها (</a:t>
              </a:r>
              <a:r>
                <a:rPr lang="en-US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FWP</a:t>
              </a:r>
              <a:r>
                <a:rPr lang="fa-IR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)</a:t>
              </a:r>
              <a:endParaRPr lang="en-US" kern="0" dirty="0">
                <a:solidFill>
                  <a:srgbClr val="5DD5FF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638496" y="-382714"/>
              <a:ext cx="533387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20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864" y="2598026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33" y="4542826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56947" y="1940800"/>
            <a:ext cx="621596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سيستم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فيد واتر جزئي از مجموعه آب و بخار واحدهاي </a:t>
            </a: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بخار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 باشد كه وظيفه تامين آب مورد نياز بويلرها را عهده دار مي باشد. اين سيستم داراي دو دستگاه الكتروموتور 6.6</a:t>
            </a:r>
            <a:r>
              <a:rPr lang="en-US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KV </a:t>
            </a: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با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ظرفيت صد در صد و تكنولوژي ساخت كار دائم بوده كه عملكرد مطمئن و دائمي آن در سيكل توليد بخار از اهميت خاصي برخوردار مي باشد. تعداد 24 دستگاه الكتروموتور فيد واتر پمپ  در حال بهره‌برداري </a:t>
            </a: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 و الكتروموتور </a:t>
            </a:r>
            <a:r>
              <a:rPr lang="en-US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SPARE</a:t>
            </a: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وجود ندارد.</a:t>
            </a:r>
            <a:endParaRPr lang="fa-IR" sz="14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برگزاري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مناقصات متعدد جهت تامين كالا</a:t>
            </a:r>
          </a:p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: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بررسي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امكان تامين از طريق خريد خارجي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يا ساخت داخل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حداقل</a:t>
            </a:r>
            <a:r>
              <a:rPr lang="fa-IR" sz="1400" b="1" dirty="0" smtClean="0">
                <a:solidFill>
                  <a:srgbClr val="FF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  2 دستگاه مورد نياز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</a:t>
            </a:r>
          </a:p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عدم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تامين توسط شركت ژاپني سازنده به واسطه وجود تحريم هاي سياسي و اقتصادي </a:t>
            </a:r>
            <a:r>
              <a:rPr lang="fa-IR" sz="14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همچنين </a:t>
            </a:r>
            <a:r>
              <a:rPr lang="fa-IR" sz="14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بالا رفتن ساعت كاركرد موتورها و افزايش پيري در خاصيت عايقي</a:t>
            </a:r>
            <a:endParaRPr lang="fa-IR" sz="1400" dirty="0">
              <a:solidFill>
                <a:srgbClr val="FF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" y="1623212"/>
            <a:ext cx="3074846" cy="3354797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32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168397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103079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47775" y="1143094"/>
            <a:ext cx="3199396" cy="39132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r>
              <a:rPr lang="en-US" altLang="en-US" sz="1600" b="1" dirty="0" smtClean="0"/>
              <a:t>1.Electric motor</a:t>
            </a:r>
          </a:p>
          <a:p>
            <a:pPr eaLnBrk="0" hangingPunct="0"/>
            <a:r>
              <a:rPr lang="en-US" altLang="en-US" sz="1600" b="1" dirty="0" smtClean="0"/>
              <a:t>2.Sump cover</a:t>
            </a:r>
          </a:p>
          <a:p>
            <a:pPr eaLnBrk="0" hangingPunct="0"/>
            <a:r>
              <a:rPr lang="en-US" altLang="en-US" sz="1600" b="1" dirty="0" smtClean="0"/>
              <a:t>3.Curved tooth coupling</a:t>
            </a:r>
          </a:p>
          <a:p>
            <a:pPr eaLnBrk="0" hangingPunct="0"/>
            <a:r>
              <a:rPr lang="en-US" altLang="en-US" sz="1600" b="1" dirty="0" smtClean="0"/>
              <a:t>4.Deep-groove ball bearing</a:t>
            </a:r>
          </a:p>
          <a:p>
            <a:pPr eaLnBrk="0" hangingPunct="0"/>
            <a:r>
              <a:rPr lang="en-US" altLang="en-US" sz="1600" b="1" dirty="0" smtClean="0"/>
              <a:t>5.Supporting pipe</a:t>
            </a:r>
          </a:p>
          <a:p>
            <a:pPr eaLnBrk="0" hangingPunct="0"/>
            <a:r>
              <a:rPr lang="en-US" altLang="en-US" sz="1600" b="1" dirty="0" smtClean="0"/>
              <a:t>6.Pump shaft </a:t>
            </a:r>
          </a:p>
          <a:p>
            <a:pPr eaLnBrk="0" hangingPunct="0"/>
            <a:r>
              <a:rPr lang="en-US" altLang="en-US" sz="1600" b="1" dirty="0" smtClean="0"/>
              <a:t>7.Plain bearing</a:t>
            </a:r>
          </a:p>
          <a:p>
            <a:pPr eaLnBrk="0" hangingPunct="0"/>
            <a:r>
              <a:rPr lang="en-US" altLang="en-US" sz="1600" b="1" dirty="0" smtClean="0"/>
              <a:t>8.Impeller</a:t>
            </a:r>
          </a:p>
          <a:p>
            <a:pPr eaLnBrk="0" hangingPunct="0"/>
            <a:r>
              <a:rPr lang="en-US" altLang="en-US" sz="1600" b="1" dirty="0" smtClean="0"/>
              <a:t>9.Volute casing</a:t>
            </a:r>
          </a:p>
          <a:p>
            <a:pPr eaLnBrk="0" hangingPunct="0"/>
            <a:r>
              <a:rPr lang="en-US" altLang="en-US" sz="1600" b="1" dirty="0" smtClean="0"/>
              <a:t>10.Pump intake</a:t>
            </a:r>
          </a:p>
          <a:p>
            <a:pPr eaLnBrk="0" hangingPunct="0"/>
            <a:r>
              <a:rPr lang="en-US" altLang="en-US" sz="1600" b="1" dirty="0" smtClean="0"/>
              <a:t>11.Casing wearing ring</a:t>
            </a:r>
          </a:p>
          <a:p>
            <a:pPr eaLnBrk="0" hangingPunct="0"/>
            <a:r>
              <a:rPr lang="en-US" altLang="en-US" sz="1600" b="1" dirty="0" smtClean="0"/>
              <a:t>12.Pressure pipe</a:t>
            </a:r>
          </a:p>
          <a:p>
            <a:pPr eaLnBrk="0" hangingPunct="0"/>
            <a:r>
              <a:rPr lang="en-US" altLang="en-US" sz="1600" b="1" dirty="0" smtClean="0"/>
              <a:t>13.Lubricating line</a:t>
            </a:r>
          </a:p>
          <a:p>
            <a:pPr eaLnBrk="0" hangingPunct="0"/>
            <a:r>
              <a:rPr lang="en-US" altLang="en-US" sz="1600" b="1" dirty="0" smtClean="0"/>
              <a:t>14.Jacking oil connection</a:t>
            </a:r>
            <a:endParaRPr lang="it-IT" altLang="en-US" sz="800" dirty="0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6258" y="5231669"/>
            <a:ext cx="2454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r>
              <a:rPr lang="fa-IR" sz="2000" b="1" dirty="0">
                <a:cs typeface="B Nazanin" panose="00000400000000000000" pitchFamily="2" charset="-78"/>
              </a:rPr>
              <a:t>پمپ اصلی روغن روانکاری</a:t>
            </a:r>
            <a:endParaRPr lang="en-US" altLang="en-US" sz="2000" dirty="0">
              <a:latin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9" y="1561654"/>
            <a:ext cx="2280799" cy="193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05157" y="3591100"/>
            <a:ext cx="234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DENISON HYDRAULICS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95157" y="3949096"/>
            <a:ext cx="152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PV/PVT Series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12475" y="4251278"/>
            <a:ext cx="313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Piston Pumps for Open Circuits</a:t>
            </a:r>
            <a:endParaRPr lang="en-US" dirty="0"/>
          </a:p>
        </p:txBody>
      </p:sp>
      <p:pic>
        <p:nvPicPr>
          <p:cNvPr id="14" name="Picture 3" descr="C:\Users\a-alamdar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18" y="1561654"/>
            <a:ext cx="2091057" cy="19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-alamdar\Desktop\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04" y="3525217"/>
            <a:ext cx="11906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70" y="1143093"/>
            <a:ext cx="2914927" cy="38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312475" y="5231669"/>
            <a:ext cx="2912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0" hangingPunct="0"/>
            <a:r>
              <a:rPr lang="fa-IR" sz="2000" b="1" dirty="0">
                <a:cs typeface="B Nazanin" panose="00000400000000000000" pitchFamily="2" charset="-78"/>
              </a:rPr>
              <a:t>پمپ </a:t>
            </a:r>
            <a:r>
              <a:rPr lang="fa-IR" sz="2000" b="1" dirty="0" smtClean="0">
                <a:cs typeface="B Nazanin" panose="00000400000000000000" pitchFamily="2" charset="-78"/>
              </a:rPr>
              <a:t>روغن سیستم هیدرولیک</a:t>
            </a:r>
            <a:endParaRPr lang="en-US" altLang="en-US" sz="2000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25 الی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9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168397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103079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8360" y="5000717"/>
            <a:ext cx="304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>
                <a:solidFill>
                  <a:schemeClr val="dk1"/>
                </a:solidFill>
                <a:cs typeface="B Zar" panose="00000400000000000000" pitchFamily="2" charset="-78"/>
              </a:rPr>
              <a:t>والو اسکید گاز واحدهای گازی</a:t>
            </a:r>
            <a:endParaRPr lang="en-US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ctr" rtl="1"/>
            <a:r>
              <a:rPr lang="en-US" dirty="0" smtClean="0"/>
              <a:t>MANUAL </a:t>
            </a:r>
            <a:r>
              <a:rPr lang="en-US" dirty="0"/>
              <a:t>BALL VALVE EBV 8*6 </a:t>
            </a:r>
          </a:p>
        </p:txBody>
      </p:sp>
      <p:pic>
        <p:nvPicPr>
          <p:cNvPr id="19" name="Picture 6" descr="C:\Users\a-alamdar\Desktop\New folder (2)\20200627_092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45" y="1227184"/>
            <a:ext cx="3766326" cy="17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-alamdar\Desktop\New folder (2)\20200627_092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28" y="3054430"/>
            <a:ext cx="3306109" cy="19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447492" y="5000716"/>
            <a:ext cx="3159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>
                <a:solidFill>
                  <a:schemeClr val="dk1"/>
                </a:solidFill>
                <a:cs typeface="B Zar" panose="00000400000000000000" pitchFamily="2" charset="-78"/>
              </a:rPr>
              <a:t>استاپ والو سیستم آنتی آیسینگ ایراینتک</a:t>
            </a:r>
            <a:endParaRPr lang="en-US" dirty="0"/>
          </a:p>
          <a:p>
            <a:pPr algn="ctr"/>
            <a:r>
              <a:rPr lang="en-US" dirty="0" smtClean="0"/>
              <a:t>BUTTERFLY </a:t>
            </a:r>
            <a:r>
              <a:rPr lang="en-US" dirty="0"/>
              <a:t>VALVE TYPE:1-2471 </a:t>
            </a:r>
          </a:p>
        </p:txBody>
      </p:sp>
      <p:pic>
        <p:nvPicPr>
          <p:cNvPr id="22" name="Picture 2" descr="C:\Users\a-alamdar\Desktop\New folder (2)\20200627_10233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22" y="1111504"/>
            <a:ext cx="2407863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66898" y="0"/>
            <a:ext cx="2025102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25 الی 27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03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20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54588" y="1552342"/>
            <a:ext cx="57785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تامین الكتروموتورهاي خاص و پیشرفته از سوي سازندگان اصلي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268886" y="3400171"/>
            <a:ext cx="4989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الكتروموتورهاي ساخت داخل کشور در مقایسه با نمونه های ساخته شده توسط شرکت های معتبر خارجی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268887" y="4511676"/>
            <a:ext cx="5490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بومي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سازی و ارتقاء سطح كيفي و كمي صنعت ساخت داخل تجهيزات الكتريكي در كشورو حمايت از سازندگان داخلي  و رفع وابستگي فني 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200588" y="5533122"/>
            <a:ext cx="603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نقش كليدي و موثر تجهيز در سيكل آب و بخار نیروگاه به جهت ايجاد شرايط بهره برداري مطمئن و طولاني مدت مستلزم ساخت تجهيز با كيفيت و </a:t>
            </a:r>
            <a:r>
              <a:rPr lang="fa-IR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تكنولوژي </a:t>
            </a:r>
            <a:r>
              <a:rPr lang="fa-IR" dirty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بالا </a:t>
            </a:r>
            <a:r>
              <a:rPr lang="fa-IR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</a:t>
            </a:r>
            <a:endParaRPr lang="fa-IR" dirty="0">
              <a:solidFill>
                <a:srgbClr val="00206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-44232" y="2669384"/>
            <a:ext cx="5786438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50000"/>
              </a:lnSpc>
            </a:pPr>
            <a:r>
              <a:rPr lang="fa-IR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اقتصادی حفظ پايداري واحد هاي توليدي نيروگاهي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6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10008157" y="3436967"/>
            <a:ext cx="2487060" cy="876858"/>
            <a:chOff x="5322887" y="3060700"/>
            <a:chExt cx="5006975" cy="1765300"/>
          </a:xfrm>
        </p:grpSpPr>
        <p:grpSp>
          <p:nvGrpSpPr>
            <p:cNvPr id="510" name="Group 509"/>
            <p:cNvGrpSpPr/>
            <p:nvPr/>
          </p:nvGrpSpPr>
          <p:grpSpPr>
            <a:xfrm>
              <a:off x="5322887" y="3060700"/>
              <a:ext cx="5006975" cy="1765300"/>
              <a:chOff x="5108575" y="2632075"/>
              <a:chExt cx="5006975" cy="1765300"/>
            </a:xfrm>
          </p:grpSpPr>
          <p:sp>
            <p:nvSpPr>
              <p:cNvPr id="497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3" name="Oval 51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409562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2509" y="2585074"/>
            <a:ext cx="102875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اعتماد صاحبان مراكز نيروگاهي به محصولات ساخت داخل به دليل اهميت بالا و استراتژيك واحدهاي نيروگاهي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719449" y="4390369"/>
            <a:ext cx="78974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مشاركت و همكاري و هم انديشي سازمان هاي خصوصي و دولتي و صاحبان صنايع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185060" y="3532495"/>
            <a:ext cx="84318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ساخت الكتروموتورهاي خاص صنعت نيروگاهي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1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16200" y="2218702"/>
            <a:ext cx="8222684" cy="977191"/>
            <a:chOff x="2616200" y="2218702"/>
            <a:chExt cx="8222684" cy="97719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16200" y="2218702"/>
              <a:ext cx="8222684" cy="977191"/>
              <a:chOff x="2616200" y="2218702"/>
              <a:chExt cx="8222684" cy="97719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2616200" y="2218702"/>
                <a:ext cx="7303027" cy="977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 algn="ctr">
                  <a:lnSpc>
                    <a:spcPct val="150000"/>
                  </a:lnSpc>
                  <a:defRPr/>
                </a:pPr>
                <a:r>
                  <a:rPr lang="fa-IR" sz="20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ايجاد تغييرات و افزايش در محدوده پارامترهاي حفاظتي جهت تاخير در عملكرد  </a:t>
                </a:r>
                <a:r>
                  <a:rPr lang="fa-IR" sz="2000" kern="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حفاظت‌ها </a:t>
                </a:r>
                <a:r>
                  <a:rPr lang="fa-IR" sz="20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Raleway" panose="020B0503030101060003" pitchFamily="34" charset="0"/>
                    <a:cs typeface="B Nazanin" panose="00000400000000000000" pitchFamily="2" charset="-78"/>
                  </a:rPr>
                  <a:t>به منظور افزايش زمان بهره برداري</a:t>
                </a:r>
              </a:p>
            </p:txBody>
          </p:sp>
        </p:grpSp>
        <p:sp>
          <p:nvSpPr>
            <p:cNvPr id="30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2590552" y="3651436"/>
            <a:ext cx="8248332" cy="1064091"/>
            <a:chOff x="2590552" y="3171981"/>
            <a:chExt cx="8248332" cy="1064091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590552" y="3220409"/>
              <a:ext cx="735432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r">
                <a:lnSpc>
                  <a:spcPct val="150000"/>
                </a:lnSpc>
                <a:defRPr/>
              </a:pPr>
              <a:r>
                <a:rPr lang="fa-IR" sz="20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ادامه بهره برداري از اين تجهيزات بدون پايش وضعيت تا رسيدن به مرحله خرابي</a:t>
              </a:r>
              <a:endParaRPr lang="en-US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Nazanin" panose="00000400000000000000" pitchFamily="2" charset="-78"/>
              </a:endParaRPr>
            </a:p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41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4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511174"/>
            <a:ext cx="838075" cy="817623"/>
          </a:xfrm>
          <a:prstGeom prst="ellipse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19449" y="1815628"/>
            <a:ext cx="4880427" cy="3943049"/>
            <a:chOff x="3508376" y="4937126"/>
            <a:chExt cx="1281112" cy="1035050"/>
          </a:xfrm>
        </p:grpSpPr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445856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379245" y="1588101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بررسي امكانات موجود در كشور و حركت با ديدگاه واقع گرايانه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582854" y="5680060"/>
            <a:ext cx="578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برسي امكان بروز رساني و ارتقاء سطح كيفي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محصول</a:t>
            </a:r>
            <a:endParaRPr lang="fa-IR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-325056" y="105482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رعايت دستور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العمل‌هاي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بهره برداري جهت جلوگيري از روند تخريب</a:t>
            </a:r>
          </a:p>
        </p:txBody>
      </p:sp>
      <p:sp>
        <p:nvSpPr>
          <p:cNvPr id="5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2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  <p:bldP spid="49" grpId="0"/>
      <p:bldP spid="50" grpId="0"/>
      <p:bldP spid="51" grpId="0" animBg="1" advAuto="0"/>
      <p:bldP spid="53" grpId="0" animBg="1" advAuto="0"/>
      <p:bldP spid="5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مشخصات فنی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pic>
        <p:nvPicPr>
          <p:cNvPr id="5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9" y="570016"/>
            <a:ext cx="7598316" cy="5014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88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2052</Words>
  <Application>Microsoft Office PowerPoint</Application>
  <PresentationFormat>Widescreen</PresentationFormat>
  <Paragraphs>254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Arial Unicode MS</vt:lpstr>
      <vt:lpstr>맑은 고딕</vt:lpstr>
      <vt:lpstr>A Iranian Sans</vt:lpstr>
      <vt:lpstr>Arial</vt:lpstr>
      <vt:lpstr>B Mitra</vt:lpstr>
      <vt:lpstr>B Nazanin</vt:lpstr>
      <vt:lpstr>B Titr</vt:lpstr>
      <vt:lpstr>B Zar</vt:lpstr>
      <vt:lpstr>Calibri</vt:lpstr>
      <vt:lpstr>Calibri Light</vt:lpstr>
      <vt:lpstr>Lato</vt:lpstr>
      <vt:lpstr>Lucida Sans Unicode</vt:lpstr>
      <vt:lpstr>Myriad عربي</vt:lpstr>
      <vt:lpstr>Raleway</vt:lpstr>
      <vt:lpstr>Source Sans Pro</vt:lpstr>
      <vt:lpstr>Times New Roman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industry Event</dc:title>
  <dc:creator>ShahrzadBhrz</dc:creator>
  <cp:keywords>Power industry</cp:keywords>
  <cp:lastModifiedBy>Hoda Maraghei</cp:lastModifiedBy>
  <cp:revision>112</cp:revision>
  <dcterms:created xsi:type="dcterms:W3CDTF">2018-03-06T23:37:21Z</dcterms:created>
  <dcterms:modified xsi:type="dcterms:W3CDTF">2020-07-14T05:43:40Z</dcterms:modified>
  <cp:category>power, electricity</cp:category>
  <cp:contentStatus>Data entry</cp:contentStatus>
</cp:coreProperties>
</file>